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3"/>
  </p:notesMasterIdLst>
  <p:sldIdLst>
    <p:sldId id="259" r:id="rId2"/>
    <p:sldId id="286" r:id="rId3"/>
    <p:sldId id="287" r:id="rId4"/>
    <p:sldId id="288" r:id="rId5"/>
    <p:sldId id="289" r:id="rId6"/>
    <p:sldId id="290" r:id="rId7"/>
    <p:sldId id="291" r:id="rId8"/>
    <p:sldId id="292" r:id="rId9"/>
    <p:sldId id="293" r:id="rId10"/>
    <p:sldId id="294" r:id="rId11"/>
    <p:sldId id="29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30E"/>
    <a:srgbClr val="5E0402"/>
    <a:srgbClr val="830402"/>
    <a:srgbClr val="0A7536"/>
    <a:srgbClr val="FF75BA"/>
    <a:srgbClr val="FF3399"/>
    <a:srgbClr val="B54C2D"/>
    <a:srgbClr val="FF7C80"/>
    <a:srgbClr val="FF9999"/>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34151-5F53-4CC3-BDDC-C4CE42A9B2B9}" v="895" dt="2024-01-28T21:22:20.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6" autoAdjust="0"/>
    <p:restoredTop sz="72646" autoAdjust="0"/>
  </p:normalViewPr>
  <p:slideViewPr>
    <p:cSldViewPr snapToGrid="0">
      <p:cViewPr varScale="1">
        <p:scale>
          <a:sx n="87" d="100"/>
          <a:sy n="87" d="100"/>
        </p:scale>
        <p:origin x="7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ugh (Staff)" userId="203e01cb-5ffb-485d-aea4-69a20e72f9fb" providerId="ADAL" clId="{19E34151-5F53-4CC3-BDDC-C4CE42A9B2B9}"/>
    <pc:docChg chg="undo custSel addSld modSld sldOrd">
      <pc:chgData name="Daniel Rough (Staff)" userId="203e01cb-5ffb-485d-aea4-69a20e72f9fb" providerId="ADAL" clId="{19E34151-5F53-4CC3-BDDC-C4CE42A9B2B9}" dt="2024-01-28T21:25:15.887" v="6517" actId="20577"/>
      <pc:docMkLst>
        <pc:docMk/>
      </pc:docMkLst>
      <pc:sldChg chg="modNotesTx">
        <pc:chgData name="Daniel Rough (Staff)" userId="203e01cb-5ffb-485d-aea4-69a20e72f9fb" providerId="ADAL" clId="{19E34151-5F53-4CC3-BDDC-C4CE42A9B2B9}" dt="2024-01-28T17:26:51.545" v="736" actId="20577"/>
        <pc:sldMkLst>
          <pc:docMk/>
          <pc:sldMk cId="633738316" sldId="259"/>
        </pc:sldMkLst>
      </pc:sldChg>
      <pc:sldChg chg="modAnim modNotesTx">
        <pc:chgData name="Daniel Rough (Staff)" userId="203e01cb-5ffb-485d-aea4-69a20e72f9fb" providerId="ADAL" clId="{19E34151-5F53-4CC3-BDDC-C4CE42A9B2B9}" dt="2024-01-28T20:20:37.638" v="1810" actId="20577"/>
        <pc:sldMkLst>
          <pc:docMk/>
          <pc:sldMk cId="989894691" sldId="286"/>
        </pc:sldMkLst>
      </pc:sldChg>
      <pc:sldChg chg="modNotesTx">
        <pc:chgData name="Daniel Rough (Staff)" userId="203e01cb-5ffb-485d-aea4-69a20e72f9fb" providerId="ADAL" clId="{19E34151-5F53-4CC3-BDDC-C4CE42A9B2B9}" dt="2024-01-28T20:20:49.769" v="1811" actId="20577"/>
        <pc:sldMkLst>
          <pc:docMk/>
          <pc:sldMk cId="1710659921" sldId="287"/>
        </pc:sldMkLst>
      </pc:sldChg>
      <pc:sldChg chg="modNotesTx">
        <pc:chgData name="Daniel Rough (Staff)" userId="203e01cb-5ffb-485d-aea4-69a20e72f9fb" providerId="ADAL" clId="{19E34151-5F53-4CC3-BDDC-C4CE42A9B2B9}" dt="2024-01-28T20:21:44.172" v="1894" actId="20577"/>
        <pc:sldMkLst>
          <pc:docMk/>
          <pc:sldMk cId="3534460985" sldId="288"/>
        </pc:sldMkLst>
      </pc:sldChg>
      <pc:sldChg chg="modAnim modNotesTx">
        <pc:chgData name="Daniel Rough (Staff)" userId="203e01cb-5ffb-485d-aea4-69a20e72f9fb" providerId="ADAL" clId="{19E34151-5F53-4CC3-BDDC-C4CE42A9B2B9}" dt="2024-01-28T20:26:00.255" v="2447" actId="20577"/>
        <pc:sldMkLst>
          <pc:docMk/>
          <pc:sldMk cId="1481602948" sldId="289"/>
        </pc:sldMkLst>
      </pc:sldChg>
      <pc:sldChg chg="modAnim modNotesTx">
        <pc:chgData name="Daniel Rough (Staff)" userId="203e01cb-5ffb-485d-aea4-69a20e72f9fb" providerId="ADAL" clId="{19E34151-5F53-4CC3-BDDC-C4CE42A9B2B9}" dt="2024-01-28T20:30:57.610" v="2854" actId="20577"/>
        <pc:sldMkLst>
          <pc:docMk/>
          <pc:sldMk cId="143471428" sldId="290"/>
        </pc:sldMkLst>
      </pc:sldChg>
      <pc:sldChg chg="modAnim modNotesTx">
        <pc:chgData name="Daniel Rough (Staff)" userId="203e01cb-5ffb-485d-aea4-69a20e72f9fb" providerId="ADAL" clId="{19E34151-5F53-4CC3-BDDC-C4CE42A9B2B9}" dt="2024-01-28T20:45:18.676" v="4087" actId="20577"/>
        <pc:sldMkLst>
          <pc:docMk/>
          <pc:sldMk cId="4239366348" sldId="291"/>
        </pc:sldMkLst>
      </pc:sldChg>
      <pc:sldChg chg="addSp modSp mod modAnim modNotesTx">
        <pc:chgData name="Daniel Rough (Staff)" userId="203e01cb-5ffb-485d-aea4-69a20e72f9fb" providerId="ADAL" clId="{19E34151-5F53-4CC3-BDDC-C4CE42A9B2B9}" dt="2024-01-28T21:03:07.047" v="4704" actId="20577"/>
        <pc:sldMkLst>
          <pc:docMk/>
          <pc:sldMk cId="2754374541" sldId="292"/>
        </pc:sldMkLst>
        <pc:spChg chg="add mod">
          <ac:chgData name="Daniel Rough (Staff)" userId="203e01cb-5ffb-485d-aea4-69a20e72f9fb" providerId="ADAL" clId="{19E34151-5F53-4CC3-BDDC-C4CE42A9B2B9}" dt="2024-01-28T20:54:54.462" v="4398" actId="20577"/>
          <ac:spMkLst>
            <pc:docMk/>
            <pc:sldMk cId="2754374541" sldId="292"/>
            <ac:spMk id="7" creationId="{B5F28327-AF44-A59E-4ED5-2DD2A9E541E3}"/>
          </ac:spMkLst>
        </pc:spChg>
        <pc:spChg chg="add mod">
          <ac:chgData name="Daniel Rough (Staff)" userId="203e01cb-5ffb-485d-aea4-69a20e72f9fb" providerId="ADAL" clId="{19E34151-5F53-4CC3-BDDC-C4CE42A9B2B9}" dt="2024-01-26T17:09:51.116" v="191" actId="20577"/>
          <ac:spMkLst>
            <pc:docMk/>
            <pc:sldMk cId="2754374541" sldId="292"/>
            <ac:spMk id="8" creationId="{376DDCCB-DFAA-9972-C0DD-C903489DB746}"/>
          </ac:spMkLst>
        </pc:spChg>
        <pc:spChg chg="add mod">
          <ac:chgData name="Daniel Rough (Staff)" userId="203e01cb-5ffb-485d-aea4-69a20e72f9fb" providerId="ADAL" clId="{19E34151-5F53-4CC3-BDDC-C4CE42A9B2B9}" dt="2024-01-26T17:11:23.215" v="201" actId="1076"/>
          <ac:spMkLst>
            <pc:docMk/>
            <pc:sldMk cId="2754374541" sldId="292"/>
            <ac:spMk id="11" creationId="{7078CEA2-DA9F-387B-236A-5AFAEBE6C518}"/>
          </ac:spMkLst>
        </pc:spChg>
        <pc:picChg chg="mod">
          <ac:chgData name="Daniel Rough (Staff)" userId="203e01cb-5ffb-485d-aea4-69a20e72f9fb" providerId="ADAL" clId="{19E34151-5F53-4CC3-BDDC-C4CE42A9B2B9}" dt="2024-01-26T17:05:56.350" v="46" actId="1076"/>
          <ac:picMkLst>
            <pc:docMk/>
            <pc:sldMk cId="2754374541" sldId="292"/>
            <ac:picMk id="2" creationId="{2972E1ED-A295-285D-DEAA-86B0E7C02DDF}"/>
          </ac:picMkLst>
        </pc:picChg>
        <pc:picChg chg="add mod">
          <ac:chgData name="Daniel Rough (Staff)" userId="203e01cb-5ffb-485d-aea4-69a20e72f9fb" providerId="ADAL" clId="{19E34151-5F53-4CC3-BDDC-C4CE42A9B2B9}" dt="2024-01-26T17:05:27.416" v="1" actId="1076"/>
          <ac:picMkLst>
            <pc:docMk/>
            <pc:sldMk cId="2754374541" sldId="292"/>
            <ac:picMk id="6" creationId="{059102D0-6F8C-F863-31DA-704C73AE21B8}"/>
          </ac:picMkLst>
        </pc:picChg>
      </pc:sldChg>
      <pc:sldChg chg="addSp modSp mod modAnim modNotesTx">
        <pc:chgData name="Daniel Rough (Staff)" userId="203e01cb-5ffb-485d-aea4-69a20e72f9fb" providerId="ADAL" clId="{19E34151-5F53-4CC3-BDDC-C4CE42A9B2B9}" dt="2024-01-28T21:04:47.636" v="4786"/>
        <pc:sldMkLst>
          <pc:docMk/>
          <pc:sldMk cId="2337311717" sldId="293"/>
        </pc:sldMkLst>
        <pc:spChg chg="mod">
          <ac:chgData name="Daniel Rough (Staff)" userId="203e01cb-5ffb-485d-aea4-69a20e72f9fb" providerId="ADAL" clId="{19E34151-5F53-4CC3-BDDC-C4CE42A9B2B9}" dt="2024-01-26T17:11:40.857" v="203" actId="1076"/>
          <ac:spMkLst>
            <pc:docMk/>
            <pc:sldMk cId="2337311717" sldId="293"/>
            <ac:spMk id="3" creationId="{C7A953BA-EE8A-BBBA-DAA0-C29C24253CC1}"/>
          </ac:spMkLst>
        </pc:spChg>
        <pc:spChg chg="add mod">
          <ac:chgData name="Daniel Rough (Staff)" userId="203e01cb-5ffb-485d-aea4-69a20e72f9fb" providerId="ADAL" clId="{19E34151-5F53-4CC3-BDDC-C4CE42A9B2B9}" dt="2024-01-28T20:55:03.417" v="4423" actId="20577"/>
          <ac:spMkLst>
            <pc:docMk/>
            <pc:sldMk cId="2337311717" sldId="293"/>
            <ac:spMk id="7" creationId="{3B3ED248-44AE-290C-2798-52476A2A93AD}"/>
          </ac:spMkLst>
        </pc:spChg>
        <pc:spChg chg="add mod">
          <ac:chgData name="Daniel Rough (Staff)" userId="203e01cb-5ffb-485d-aea4-69a20e72f9fb" providerId="ADAL" clId="{19E34151-5F53-4CC3-BDDC-C4CE42A9B2B9}" dt="2024-01-26T17:10:49.461" v="196"/>
          <ac:spMkLst>
            <pc:docMk/>
            <pc:sldMk cId="2337311717" sldId="293"/>
            <ac:spMk id="8" creationId="{C8467513-CB89-A19F-D865-18053C1E248D}"/>
          </ac:spMkLst>
        </pc:spChg>
        <pc:spChg chg="add mod">
          <ac:chgData name="Daniel Rough (Staff)" userId="203e01cb-5ffb-485d-aea4-69a20e72f9fb" providerId="ADAL" clId="{19E34151-5F53-4CC3-BDDC-C4CE42A9B2B9}" dt="2024-01-26T17:11:17.487" v="200" actId="1076"/>
          <ac:spMkLst>
            <pc:docMk/>
            <pc:sldMk cId="2337311717" sldId="293"/>
            <ac:spMk id="9" creationId="{5E2A713E-19D0-B4F6-BB6A-AF5665297BF1}"/>
          </ac:spMkLst>
        </pc:spChg>
        <pc:picChg chg="add mod">
          <ac:chgData name="Daniel Rough (Staff)" userId="203e01cb-5ffb-485d-aea4-69a20e72f9fb" providerId="ADAL" clId="{19E34151-5F53-4CC3-BDDC-C4CE42A9B2B9}" dt="2024-01-26T17:10:49.461" v="196"/>
          <ac:picMkLst>
            <pc:docMk/>
            <pc:sldMk cId="2337311717" sldId="293"/>
            <ac:picMk id="6" creationId="{E03A045E-CF66-B9F2-CE2E-C46C71C5D323}"/>
          </ac:picMkLst>
        </pc:picChg>
      </pc:sldChg>
      <pc:sldChg chg="addSp delSp modSp add mod delAnim modAnim modNotesTx">
        <pc:chgData name="Daniel Rough (Staff)" userId="203e01cb-5ffb-485d-aea4-69a20e72f9fb" providerId="ADAL" clId="{19E34151-5F53-4CC3-BDDC-C4CE42A9B2B9}" dt="2024-01-28T21:21:20.622" v="6042"/>
        <pc:sldMkLst>
          <pc:docMk/>
          <pc:sldMk cId="2375589957" sldId="294"/>
        </pc:sldMkLst>
        <pc:spChg chg="del">
          <ac:chgData name="Daniel Rough (Staff)" userId="203e01cb-5ffb-485d-aea4-69a20e72f9fb" providerId="ADAL" clId="{19E34151-5F53-4CC3-BDDC-C4CE42A9B2B9}" dt="2024-01-26T17:19:05.106" v="224" actId="478"/>
          <ac:spMkLst>
            <pc:docMk/>
            <pc:sldMk cId="2375589957" sldId="294"/>
            <ac:spMk id="3" creationId="{C7A953BA-EE8A-BBBA-DAA0-C29C24253CC1}"/>
          </ac:spMkLst>
        </pc:spChg>
        <pc:spChg chg="mod">
          <ac:chgData name="Daniel Rough (Staff)" userId="203e01cb-5ffb-485d-aea4-69a20e72f9fb" providerId="ADAL" clId="{19E34151-5F53-4CC3-BDDC-C4CE42A9B2B9}" dt="2024-01-26T17:18:55" v="221" actId="20577"/>
          <ac:spMkLst>
            <pc:docMk/>
            <pc:sldMk cId="2375589957" sldId="294"/>
            <ac:spMk id="5" creationId="{EA9C55F8-59E9-79DA-FA8B-F6F04C6E8F9A}"/>
          </ac:spMkLst>
        </pc:spChg>
        <pc:spChg chg="del">
          <ac:chgData name="Daniel Rough (Staff)" userId="203e01cb-5ffb-485d-aea4-69a20e72f9fb" providerId="ADAL" clId="{19E34151-5F53-4CC3-BDDC-C4CE42A9B2B9}" dt="2024-01-26T17:19:03.869" v="223" actId="478"/>
          <ac:spMkLst>
            <pc:docMk/>
            <pc:sldMk cId="2375589957" sldId="294"/>
            <ac:spMk id="7" creationId="{3B3ED248-44AE-290C-2798-52476A2A93AD}"/>
          </ac:spMkLst>
        </pc:spChg>
        <pc:spChg chg="del">
          <ac:chgData name="Daniel Rough (Staff)" userId="203e01cb-5ffb-485d-aea4-69a20e72f9fb" providerId="ADAL" clId="{19E34151-5F53-4CC3-BDDC-C4CE42A9B2B9}" dt="2024-01-26T17:19:03.869" v="223" actId="478"/>
          <ac:spMkLst>
            <pc:docMk/>
            <pc:sldMk cId="2375589957" sldId="294"/>
            <ac:spMk id="8" creationId="{C8467513-CB89-A19F-D865-18053C1E248D}"/>
          </ac:spMkLst>
        </pc:spChg>
        <pc:spChg chg="del">
          <ac:chgData name="Daniel Rough (Staff)" userId="203e01cb-5ffb-485d-aea4-69a20e72f9fb" providerId="ADAL" clId="{19E34151-5F53-4CC3-BDDC-C4CE42A9B2B9}" dt="2024-01-26T17:19:01.744" v="222" actId="478"/>
          <ac:spMkLst>
            <pc:docMk/>
            <pc:sldMk cId="2375589957" sldId="294"/>
            <ac:spMk id="9" creationId="{5E2A713E-19D0-B4F6-BB6A-AF5665297BF1}"/>
          </ac:spMkLst>
        </pc:spChg>
        <pc:spChg chg="add mod">
          <ac:chgData name="Daniel Rough (Staff)" userId="203e01cb-5ffb-485d-aea4-69a20e72f9fb" providerId="ADAL" clId="{19E34151-5F53-4CC3-BDDC-C4CE42A9B2B9}" dt="2024-01-26T17:22:24.232" v="314" actId="20577"/>
          <ac:spMkLst>
            <pc:docMk/>
            <pc:sldMk cId="2375589957" sldId="294"/>
            <ac:spMk id="11" creationId="{C5A1B648-0D31-24CD-DF6D-52BFA9998EF1}"/>
          </ac:spMkLst>
        </pc:spChg>
        <pc:spChg chg="add del mod">
          <ac:chgData name="Daniel Rough (Staff)" userId="203e01cb-5ffb-485d-aea4-69a20e72f9fb" providerId="ADAL" clId="{19E34151-5F53-4CC3-BDDC-C4CE42A9B2B9}" dt="2024-01-26T17:23:17.448" v="316"/>
          <ac:spMkLst>
            <pc:docMk/>
            <pc:sldMk cId="2375589957" sldId="294"/>
            <ac:spMk id="13" creationId="{BC366DF9-5320-0448-086C-254004B23141}"/>
          </ac:spMkLst>
        </pc:spChg>
        <pc:spChg chg="add mod">
          <ac:chgData name="Daniel Rough (Staff)" userId="203e01cb-5ffb-485d-aea4-69a20e72f9fb" providerId="ADAL" clId="{19E34151-5F53-4CC3-BDDC-C4CE42A9B2B9}" dt="2024-01-26T17:20:37.551" v="247" actId="2710"/>
          <ac:spMkLst>
            <pc:docMk/>
            <pc:sldMk cId="2375589957" sldId="294"/>
            <ac:spMk id="14" creationId="{69AA2B6A-B01E-B4AC-92E4-4BF274C71644}"/>
          </ac:spMkLst>
        </pc:spChg>
        <pc:spChg chg="add mod">
          <ac:chgData name="Daniel Rough (Staff)" userId="203e01cb-5ffb-485d-aea4-69a20e72f9fb" providerId="ADAL" clId="{19E34151-5F53-4CC3-BDDC-C4CE42A9B2B9}" dt="2024-01-26T17:28:26.247" v="428" actId="2711"/>
          <ac:spMkLst>
            <pc:docMk/>
            <pc:sldMk cId="2375589957" sldId="294"/>
            <ac:spMk id="16" creationId="{328BB39D-B65A-AA23-11E0-F43AAFB57CA2}"/>
          </ac:spMkLst>
        </pc:spChg>
        <pc:spChg chg="add mod">
          <ac:chgData name="Daniel Rough (Staff)" userId="203e01cb-5ffb-485d-aea4-69a20e72f9fb" providerId="ADAL" clId="{19E34151-5F53-4CC3-BDDC-C4CE42A9B2B9}" dt="2024-01-26T17:28:15.693" v="426" actId="2711"/>
          <ac:spMkLst>
            <pc:docMk/>
            <pc:sldMk cId="2375589957" sldId="294"/>
            <ac:spMk id="17" creationId="{3183671B-9B94-2640-9B6D-FC5979229F00}"/>
          </ac:spMkLst>
        </pc:spChg>
        <pc:spChg chg="add del mod">
          <ac:chgData name="Daniel Rough (Staff)" userId="203e01cb-5ffb-485d-aea4-69a20e72f9fb" providerId="ADAL" clId="{19E34151-5F53-4CC3-BDDC-C4CE42A9B2B9}" dt="2024-01-26T17:23:48.463" v="320" actId="478"/>
          <ac:spMkLst>
            <pc:docMk/>
            <pc:sldMk cId="2375589957" sldId="294"/>
            <ac:spMk id="18" creationId="{FDDA3944-22D8-6978-F422-2C5B5CC79DC0}"/>
          </ac:spMkLst>
        </pc:spChg>
        <pc:spChg chg="add mod">
          <ac:chgData name="Daniel Rough (Staff)" userId="203e01cb-5ffb-485d-aea4-69a20e72f9fb" providerId="ADAL" clId="{19E34151-5F53-4CC3-BDDC-C4CE42A9B2B9}" dt="2024-01-26T17:25:48.205" v="378" actId="20577"/>
          <ac:spMkLst>
            <pc:docMk/>
            <pc:sldMk cId="2375589957" sldId="294"/>
            <ac:spMk id="19" creationId="{955E70FC-E2BB-2BC3-6B42-77FF61F1B205}"/>
          </ac:spMkLst>
        </pc:spChg>
        <pc:spChg chg="add mod">
          <ac:chgData name="Daniel Rough (Staff)" userId="203e01cb-5ffb-485d-aea4-69a20e72f9fb" providerId="ADAL" clId="{19E34151-5F53-4CC3-BDDC-C4CE42A9B2B9}" dt="2024-01-26T17:27:02.026" v="422" actId="20577"/>
          <ac:spMkLst>
            <pc:docMk/>
            <pc:sldMk cId="2375589957" sldId="294"/>
            <ac:spMk id="21" creationId="{2D7F7935-025C-8B19-B555-E326E211C1A0}"/>
          </ac:spMkLst>
        </pc:spChg>
        <pc:picChg chg="add mod">
          <ac:chgData name="Daniel Rough (Staff)" userId="203e01cb-5ffb-485d-aea4-69a20e72f9fb" providerId="ADAL" clId="{19E34151-5F53-4CC3-BDDC-C4CE42A9B2B9}" dt="2024-01-28T21:21:20.622" v="6042"/>
          <ac:picMkLst>
            <pc:docMk/>
            <pc:sldMk cId="2375589957" sldId="294"/>
            <ac:picMk id="3" creationId="{69F38169-A1A8-C789-2E8D-62F92ED5A359}"/>
          </ac:picMkLst>
        </pc:picChg>
        <pc:picChg chg="del">
          <ac:chgData name="Daniel Rough (Staff)" userId="203e01cb-5ffb-485d-aea4-69a20e72f9fb" providerId="ADAL" clId="{19E34151-5F53-4CC3-BDDC-C4CE42A9B2B9}" dt="2024-01-26T17:19:03.869" v="223" actId="478"/>
          <ac:picMkLst>
            <pc:docMk/>
            <pc:sldMk cId="2375589957" sldId="294"/>
            <ac:picMk id="6" creationId="{E03A045E-CF66-B9F2-CE2E-C46C71C5D323}"/>
          </ac:picMkLst>
        </pc:picChg>
        <pc:picChg chg="add del mod">
          <ac:chgData name="Daniel Rough (Staff)" userId="203e01cb-5ffb-485d-aea4-69a20e72f9fb" providerId="ADAL" clId="{19E34151-5F53-4CC3-BDDC-C4CE42A9B2B9}" dt="2024-01-28T21:21:19.009" v="6041" actId="21"/>
          <ac:picMkLst>
            <pc:docMk/>
            <pc:sldMk cId="2375589957" sldId="294"/>
            <ac:picMk id="15" creationId="{69F38169-A1A8-C789-2E8D-62F92ED5A359}"/>
          </ac:picMkLst>
        </pc:picChg>
      </pc:sldChg>
      <pc:sldChg chg="addSp delSp modSp add mod ord modAnim modNotesTx">
        <pc:chgData name="Daniel Rough (Staff)" userId="203e01cb-5ffb-485d-aea4-69a20e72f9fb" providerId="ADAL" clId="{19E34151-5F53-4CC3-BDDC-C4CE42A9B2B9}" dt="2024-01-28T21:25:15.887" v="6517" actId="20577"/>
        <pc:sldMkLst>
          <pc:docMk/>
          <pc:sldMk cId="1841506816" sldId="295"/>
        </pc:sldMkLst>
        <pc:spChg chg="add mod">
          <ac:chgData name="Daniel Rough (Staff)" userId="203e01cb-5ffb-485d-aea4-69a20e72f9fb" providerId="ADAL" clId="{19E34151-5F53-4CC3-BDDC-C4CE42A9B2B9}" dt="2024-01-26T17:37:36.182" v="531" actId="1076"/>
          <ac:spMkLst>
            <pc:docMk/>
            <pc:sldMk cId="1841506816" sldId="295"/>
            <ac:spMk id="3" creationId="{1A3CF124-E4C5-709E-4C69-AEFD75CFE631}"/>
          </ac:spMkLst>
        </pc:spChg>
        <pc:spChg chg="mod">
          <ac:chgData name="Daniel Rough (Staff)" userId="203e01cb-5ffb-485d-aea4-69a20e72f9fb" providerId="ADAL" clId="{19E34151-5F53-4CC3-BDDC-C4CE42A9B2B9}" dt="2024-01-26T17:29:20.289" v="447" actId="20577"/>
          <ac:spMkLst>
            <pc:docMk/>
            <pc:sldMk cId="1841506816" sldId="295"/>
            <ac:spMk id="5" creationId="{EA9C55F8-59E9-79DA-FA8B-F6F04C6E8F9A}"/>
          </ac:spMkLst>
        </pc:spChg>
        <pc:spChg chg="mod">
          <ac:chgData name="Daniel Rough (Staff)" userId="203e01cb-5ffb-485d-aea4-69a20e72f9fb" providerId="ADAL" clId="{19E34151-5F53-4CC3-BDDC-C4CE42A9B2B9}" dt="2024-01-28T21:21:44.902" v="6083" actId="20577"/>
          <ac:spMkLst>
            <pc:docMk/>
            <pc:sldMk cId="1841506816" sldId="295"/>
            <ac:spMk id="7" creationId="{B5F28327-AF44-A59E-4ED5-2DD2A9E541E3}"/>
          </ac:spMkLst>
        </pc:spChg>
        <pc:spChg chg="mod">
          <ac:chgData name="Daniel Rough (Staff)" userId="203e01cb-5ffb-485d-aea4-69a20e72f9fb" providerId="ADAL" clId="{19E34151-5F53-4CC3-BDDC-C4CE42A9B2B9}" dt="2024-01-28T21:21:57.580" v="6109" actId="20577"/>
          <ac:spMkLst>
            <pc:docMk/>
            <pc:sldMk cId="1841506816" sldId="295"/>
            <ac:spMk id="8" creationId="{376DDCCB-DFAA-9972-C0DD-C903489DB746}"/>
          </ac:spMkLst>
        </pc:spChg>
        <pc:spChg chg="mod">
          <ac:chgData name="Daniel Rough (Staff)" userId="203e01cb-5ffb-485d-aea4-69a20e72f9fb" providerId="ADAL" clId="{19E34151-5F53-4CC3-BDDC-C4CE42A9B2B9}" dt="2024-01-28T21:22:20.244" v="6117" actId="20577"/>
          <ac:spMkLst>
            <pc:docMk/>
            <pc:sldMk cId="1841506816" sldId="295"/>
            <ac:spMk id="11" creationId="{7078CEA2-DA9F-387B-236A-5AFAEBE6C518}"/>
          </ac:spMkLst>
        </pc:spChg>
        <pc:spChg chg="mod">
          <ac:chgData name="Daniel Rough (Staff)" userId="203e01cb-5ffb-485d-aea4-69a20e72f9fb" providerId="ADAL" clId="{19E34151-5F53-4CC3-BDDC-C4CE42A9B2B9}" dt="2024-01-26T17:36:51.777" v="524" actId="400"/>
          <ac:spMkLst>
            <pc:docMk/>
            <pc:sldMk cId="1841506816" sldId="295"/>
            <ac:spMk id="14" creationId="{2AC42724-76D8-3733-0743-BF2B301EDE0A}"/>
          </ac:spMkLst>
        </pc:spChg>
        <pc:picChg chg="del">
          <ac:chgData name="Daniel Rough (Staff)" userId="203e01cb-5ffb-485d-aea4-69a20e72f9fb" providerId="ADAL" clId="{19E34151-5F53-4CC3-BDDC-C4CE42A9B2B9}" dt="2024-01-26T17:38:05.525" v="533" actId="478"/>
          <ac:picMkLst>
            <pc:docMk/>
            <pc:sldMk cId="1841506816" sldId="295"/>
            <ac:picMk id="6" creationId="{059102D0-6F8C-F863-31DA-704C73AE21B8}"/>
          </ac:picMkLst>
        </pc:picChg>
        <pc:picChg chg="add mod">
          <ac:chgData name="Daniel Rough (Staff)" userId="203e01cb-5ffb-485d-aea4-69a20e72f9fb" providerId="ADAL" clId="{19E34151-5F53-4CC3-BDDC-C4CE42A9B2B9}" dt="2024-01-28T21:21:26.387" v="6045" actId="1076"/>
          <ac:picMkLst>
            <pc:docMk/>
            <pc:sldMk cId="1841506816" sldId="295"/>
            <ac:picMk id="6" creationId="{E2016264-3719-27C6-BB7F-B7E267A5B653}"/>
          </ac:picMkLst>
        </pc:picChg>
        <pc:picChg chg="add del mod">
          <ac:chgData name="Daniel Rough (Staff)" userId="203e01cb-5ffb-485d-aea4-69a20e72f9fb" providerId="ADAL" clId="{19E34151-5F53-4CC3-BDDC-C4CE42A9B2B9}" dt="2024-01-28T21:21:24.160" v="6043" actId="478"/>
          <ac:picMkLst>
            <pc:docMk/>
            <pc:sldMk cId="1841506816" sldId="295"/>
            <ac:picMk id="9" creationId="{7B2C6A57-BDA7-1988-5CB5-02A6E00B63E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67142-478C-40D5-BD80-F15689518788}" type="datetimeFigureOut">
              <a:rPr lang="en-GB" smtClean="0"/>
              <a:t>28/01/2024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4F36-A8BB-492E-B252-FDBC1BC92E00}" type="slidenum">
              <a:rPr lang="en-GB" smtClean="0"/>
              <a:t>‹#›</a:t>
            </a:fld>
            <a:endParaRPr lang="en-GB"/>
          </a:p>
        </p:txBody>
      </p:sp>
    </p:spTree>
    <p:extLst>
      <p:ext uri="{BB962C8B-B14F-4D97-AF65-F5344CB8AC3E}">
        <p14:creationId xmlns:p14="http://schemas.microsoft.com/office/powerpoint/2010/main" val="27698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video, we are going to give a brief introduction to the theory of probability. So last week, we talked about some basic concepts of statistics. And we talked about samples and populations. And we said that a population is a complete set of subjects or measurements that are of interest in our experiments. And that one of our main goals is going to be a making conclusions about the whole population.</a:t>
            </a:r>
          </a:p>
          <a:p>
            <a:endParaRPr lang="en-GB" dirty="0"/>
          </a:p>
          <a:p>
            <a:r>
              <a:rPr lang="en-GB" dirty="0"/>
              <a:t>This week we're going to do something quite different. I’m going to introduce the concept of probability, and then we are going talk about conditional probability and counting. And then we're going to introduce two concepts which are very, very important for statistics, which are Random Variables and Probability Distributions</a:t>
            </a:r>
          </a:p>
        </p:txBody>
      </p:sp>
      <p:sp>
        <p:nvSpPr>
          <p:cNvPr id="4" name="Slide Number Placeholder 3"/>
          <p:cNvSpPr>
            <a:spLocks noGrp="1"/>
          </p:cNvSpPr>
          <p:nvPr>
            <p:ph type="sldNum" sz="quarter" idx="5"/>
          </p:nvPr>
        </p:nvSpPr>
        <p:spPr/>
        <p:txBody>
          <a:bodyPr/>
          <a:lstStyle/>
          <a:p>
            <a:fld id="{520A4F36-A8BB-492E-B252-FDBC1BC92E00}" type="slidenum">
              <a:rPr lang="en-GB" smtClean="0"/>
              <a:t>1</a:t>
            </a:fld>
            <a:endParaRPr lang="en-GB"/>
          </a:p>
        </p:txBody>
      </p:sp>
    </p:spTree>
    <p:extLst>
      <p:ext uri="{BB962C8B-B14F-4D97-AF65-F5344CB8AC3E}">
        <p14:creationId xmlns:p14="http://schemas.microsoft.com/office/powerpoint/2010/main" val="136348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Open Sans Light" pitchFamily="2" charset="0"/>
                <a:ea typeface="Open Sans Light" pitchFamily="2" charset="0"/>
                <a:cs typeface="Open Sans Light" pitchFamily="2" charset="0"/>
              </a:rPr>
              <a:t>This gives rise to one of the most important basic theorems of probability – the Addition Rule. Given two events A and B, the probability of their union is calculated by adding their individual probabilities together and subtracting the probability of their intersection.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Light" pitchFamily="2" charset="0"/>
              <a:ea typeface="Open Sans Light" pitchFamily="2" charset="0"/>
              <a:cs typeface="Open Sans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Open Sans Light" pitchFamily="2" charset="0"/>
                <a:ea typeface="Open Sans Light" pitchFamily="2" charset="0"/>
                <a:cs typeface="Open Sans Light" pitchFamily="2" charset="0"/>
              </a:rPr>
              <a:t>Intuitively, to find the probability that either event A or B occurs, we count the number of ways that A can occur, and the number of ways B can occur, but we make sure that we count each outcome only once.</a:t>
            </a:r>
          </a:p>
          <a:p>
            <a:endParaRPr lang="en-GB" dirty="0"/>
          </a:p>
          <a:p>
            <a:r>
              <a:rPr lang="en-GB" dirty="0"/>
              <a:t>Let’s look at our dice example one last time. Assume that we are rolling a 6-sided dice twice. If event A is that we get the same number twice and event B is that we get at least one 1, we can find the probability of A U B as follows. </a:t>
            </a:r>
          </a:p>
          <a:p>
            <a:r>
              <a:rPr lang="en-GB" dirty="0"/>
              <a:t>The probability of A occurring is 6/36, the probability of B occurring is 11/36, and the probability of their intersection (which is a single outcome) is therefore 1/36. </a:t>
            </a:r>
          </a:p>
          <a:p>
            <a:r>
              <a:rPr lang="en-GB" dirty="0"/>
              <a:t>We simply add the two individual probabilities together, giving us 17/36 and subtract 1/36 (the intersection) to give us 16/36 or 0.444 as a real number.</a:t>
            </a:r>
          </a:p>
        </p:txBody>
      </p:sp>
      <p:sp>
        <p:nvSpPr>
          <p:cNvPr id="4" name="Slide Number Placeholder 3"/>
          <p:cNvSpPr>
            <a:spLocks noGrp="1"/>
          </p:cNvSpPr>
          <p:nvPr>
            <p:ph type="sldNum" sz="quarter" idx="5"/>
          </p:nvPr>
        </p:nvSpPr>
        <p:spPr/>
        <p:txBody>
          <a:bodyPr/>
          <a:lstStyle/>
          <a:p>
            <a:fld id="{520A4F36-A8BB-492E-B252-FDBC1BC92E00}" type="slidenum">
              <a:rPr lang="en-GB" smtClean="0"/>
              <a:t>10</a:t>
            </a:fld>
            <a:endParaRPr lang="en-GB"/>
          </a:p>
        </p:txBody>
      </p:sp>
    </p:spTree>
    <p:extLst>
      <p:ext uri="{BB962C8B-B14F-4D97-AF65-F5344CB8AC3E}">
        <p14:creationId xmlns:p14="http://schemas.microsoft.com/office/powerpoint/2010/main" val="2463583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we’ll look at the concept of disjoint events. Two events are disjoint if they cannot occur at the same time. In other words, two events are disjoint if their intersection is empty. This means that the addition rule for disjoint events is especially nice and easy. If the events A and B are disjoint, then the probability of their union is the probability of A plus the probability of B. We don’t need to worry about their intersection because this has a probability of 0.</a:t>
            </a:r>
          </a:p>
          <a:p>
            <a:endParaRPr lang="en-GB" dirty="0"/>
          </a:p>
          <a:p>
            <a:r>
              <a:rPr lang="en-GB" dirty="0"/>
              <a:t>As an example, suppose we are rolling a six-sided dice twice. We want to find the probability that the first number is 1 or the first number is 5. So we can calculate this easily. Again, our sample space is going to be set of all 36 dice rolls. Event A, that the first number is 1, is the set of outcomes illustrated. Event B is the set of outcomes illustrated, and both have a size of 6. We can see they are disjoint because there are no common simple events in these two sets. Obviously, when we roll our first dice, it can’t simultaneously be a 1 AND a 5. So the probability of A U B is simply the probability of A plus the probability of B, which is six divided by 36 plus six divided by 36, which is then 12 divided by 36, which is </a:t>
            </a:r>
            <a:r>
              <a:rPr lang="en-GB"/>
              <a:t>0.33.</a:t>
            </a:r>
            <a:endParaRPr lang="en-GB" dirty="0"/>
          </a:p>
          <a:p>
            <a:endParaRPr lang="en-GB" dirty="0"/>
          </a:p>
          <a:p>
            <a:r>
              <a:rPr lang="en-GB" dirty="0"/>
              <a:t>And that's about it for this video. You can find more examples in the Elementary Statistics book (Chapter 3, Sections 1-6). In the next video we're going to talk about conditional probability and look into some ways of counting the number of simple events in a sample space using formulas, when it’s difficult to do manually. </a:t>
            </a:r>
          </a:p>
        </p:txBody>
      </p:sp>
      <p:sp>
        <p:nvSpPr>
          <p:cNvPr id="4" name="Slide Number Placeholder 3"/>
          <p:cNvSpPr>
            <a:spLocks noGrp="1"/>
          </p:cNvSpPr>
          <p:nvPr>
            <p:ph type="sldNum" sz="quarter" idx="5"/>
          </p:nvPr>
        </p:nvSpPr>
        <p:spPr/>
        <p:txBody>
          <a:bodyPr/>
          <a:lstStyle/>
          <a:p>
            <a:fld id="{520A4F36-A8BB-492E-B252-FDBC1BC92E00}" type="slidenum">
              <a:rPr lang="en-GB" smtClean="0"/>
              <a:t>11</a:t>
            </a:fld>
            <a:endParaRPr lang="en-GB"/>
          </a:p>
        </p:txBody>
      </p:sp>
    </p:spTree>
    <p:extLst>
      <p:ext uri="{BB962C8B-B14F-4D97-AF65-F5344CB8AC3E}">
        <p14:creationId xmlns:p14="http://schemas.microsoft.com/office/powerpoint/2010/main" val="749353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goal of probability theory is to calculate the probability, or likelihood, of certain events happening, or predicting which of the events is most likely to happen within some set of</a:t>
            </a:r>
          </a:p>
          <a:p>
            <a:r>
              <a:rPr lang="en-GB" dirty="0"/>
              <a:t>events. And this can give rise to some very interesting results and fun facts. But the main goal of this part of the module is statistic, making conclusions about populations based on samples. So it’s a reasonable question to ask- why do we actually need probability in all of this? </a:t>
            </a:r>
          </a:p>
          <a:p>
            <a:endParaRPr lang="en-GB" dirty="0"/>
          </a:p>
          <a:p>
            <a:r>
              <a:rPr lang="en-GB" dirty="0"/>
              <a:t>Probability is used in the main rule of inferential statistics – the </a:t>
            </a:r>
            <a:r>
              <a:rPr lang="en-GB" b="1" dirty="0"/>
              <a:t>rare event rule</a:t>
            </a:r>
            <a:r>
              <a:rPr lang="en-GB" dirty="0"/>
              <a:t>, which says that if under a given assumption the probability of an observed event is extremely small, then we are going to conclude that the assumption is not correct. </a:t>
            </a:r>
            <a:r>
              <a:rPr lang="en-GB" b="0" i="0" dirty="0">
                <a:solidFill>
                  <a:srgbClr val="333333"/>
                </a:solidFill>
                <a:effectLst/>
                <a:latin typeface="Lato" panose="020F0502020204030203" pitchFamily="34" charset="0"/>
              </a:rPr>
              <a:t>In simple words, the rare event rule says that the assumption of an event is wrong when the probability of this event is minimal.</a:t>
            </a:r>
            <a:br>
              <a:rPr lang="en-GB" dirty="0"/>
            </a:br>
            <a:r>
              <a:rPr lang="en-GB" dirty="0"/>
              <a:t>And this rule is critical to hypothesis testing in statistics. It’s the basic principle of pretty much all clinical trials, for example, when testing the efficiency of drugs for treating diseases. For example, let’s say we have 100 patients with a disease. We give them some treatment, and 78 of them show improvement. In 100 patients who don’t receive the treatment, only 9 show improvement. The assumption that such a high number in the treatment group recovered by chance is intuitively quite small, and we are more likely to reject that assumption.</a:t>
            </a:r>
          </a:p>
          <a:p>
            <a:endParaRPr lang="en-GB" dirty="0"/>
          </a:p>
          <a:p>
            <a:r>
              <a:rPr lang="en-GB" dirty="0"/>
              <a:t>So the key concepts we have here, which relate to each other, are events, simple events, and a sample space. An event is going to be any collection of results or outcomes of a procedure. For example, our coin lands on tails, or our patient recovers from their disease. </a:t>
            </a:r>
          </a:p>
          <a:p>
            <a:r>
              <a:rPr lang="en-GB" dirty="0"/>
              <a:t>A simple event is the event that cannot be further broken down into simpler components (we’ll see an example of this on the next slide) and a sample space is the set consisting of all possible simple events, i.e., all possible outcomes of our procedure. </a:t>
            </a:r>
          </a:p>
        </p:txBody>
      </p:sp>
      <p:sp>
        <p:nvSpPr>
          <p:cNvPr id="4" name="Slide Number Placeholder 3"/>
          <p:cNvSpPr>
            <a:spLocks noGrp="1"/>
          </p:cNvSpPr>
          <p:nvPr>
            <p:ph type="sldNum" sz="quarter" idx="5"/>
          </p:nvPr>
        </p:nvSpPr>
        <p:spPr/>
        <p:txBody>
          <a:bodyPr/>
          <a:lstStyle/>
          <a:p>
            <a:fld id="{520A4F36-A8BB-492E-B252-FDBC1BC92E00}" type="slidenum">
              <a:rPr lang="en-GB" smtClean="0"/>
              <a:t>2</a:t>
            </a:fld>
            <a:endParaRPr lang="en-GB"/>
          </a:p>
        </p:txBody>
      </p:sp>
    </p:spTree>
    <p:extLst>
      <p:ext uri="{BB962C8B-B14F-4D97-AF65-F5344CB8AC3E}">
        <p14:creationId xmlns:p14="http://schemas.microsoft.com/office/powerpoint/2010/main" val="54872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example, we have two ‘procedures’ – one where we toss a coin once, and another where we toss a coin three times.</a:t>
            </a:r>
          </a:p>
          <a:p>
            <a:r>
              <a:rPr lang="en-GB" dirty="0"/>
              <a:t>For one coin toss, an example event is that it lands on Heads – this is also by its nature a simple event in that we can’t break it down any further. The sample space is all possible simple events, which in this case is Heads and Tails.</a:t>
            </a:r>
          </a:p>
          <a:p>
            <a:endParaRPr lang="en-GB" dirty="0"/>
          </a:p>
          <a:p>
            <a:r>
              <a:rPr lang="en-GB" dirty="0"/>
              <a:t>For a three coin toss procedure, an example event is getting two heads and one tail. </a:t>
            </a:r>
            <a:r>
              <a:rPr lang="en-GB" b="1" dirty="0"/>
              <a:t>However</a:t>
            </a:r>
            <a:r>
              <a:rPr lang="en-GB" b="0" dirty="0"/>
              <a:t>, this in itself is not a simple event because there are three different ways in which we could break this scenario down – HHT, HTH, and THH. And for three coin tosses, our sample space is the eight possible combinations of heads and tails. We can’t break these down further (i.e., HTH can’t be broken down into H, T, H) because the outcome of our 3 coin toss procedure must be three coin tosses – no more, no less.</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3</a:t>
            </a:fld>
            <a:endParaRPr lang="en-GB"/>
          </a:p>
        </p:txBody>
      </p:sp>
    </p:spTree>
    <p:extLst>
      <p:ext uri="{BB962C8B-B14F-4D97-AF65-F5344CB8AC3E}">
        <p14:creationId xmlns:p14="http://schemas.microsoft.com/office/powerpoint/2010/main" val="233860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slightly more complex example, we have two procedures, one where we roll a dice once, and one where we roll it twice.</a:t>
            </a:r>
          </a:p>
          <a:p>
            <a:r>
              <a:rPr lang="en-GB" dirty="0"/>
              <a:t>For one dice roll, an example event might be ‘getting an even number’. This is </a:t>
            </a:r>
            <a:r>
              <a:rPr lang="en-GB" b="1" dirty="0"/>
              <a:t>not </a:t>
            </a:r>
            <a:r>
              <a:rPr lang="en-GB" b="0" dirty="0"/>
              <a:t>a simple event because there are three ways we can break that down – getting a 2, getting a 4, and getting a 6, all of which are simple events. The sample space is all possible outcomes of rolling the dice – 1,2,3,4,5,6.</a:t>
            </a:r>
          </a:p>
          <a:p>
            <a:endParaRPr lang="en-GB" b="0" dirty="0"/>
          </a:p>
          <a:p>
            <a:r>
              <a:rPr lang="en-GB" b="0" dirty="0"/>
              <a:t>Similarly, for two dice rolls, an example (compound) event would be getting two of the same number, which can be broken down into six simple events – 11, 22, 33, 44, 55, 66. Note that our sample space for two dice rolls is quite large with 36 different combinations. As with coin tosses, the order matters – getting a 1 then a 2 is a different simple event from getting a 2 then a 1.</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4</a:t>
            </a:fld>
            <a:endParaRPr lang="en-GB"/>
          </a:p>
        </p:txBody>
      </p:sp>
    </p:spTree>
    <p:extLst>
      <p:ext uri="{BB962C8B-B14F-4D97-AF65-F5344CB8AC3E}">
        <p14:creationId xmlns:p14="http://schemas.microsoft.com/office/powerpoint/2010/main" val="409890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a bit more understanding of what an event is, let’s look at some of the basic notation that we’ll use. The probability of an event A, denoted by P(A), is a real number (i.e., it has decimal values that can go on infinitely) between 0 and 1 that measures the likelihood of the event A happening.</a:t>
            </a:r>
          </a:p>
          <a:p>
            <a:r>
              <a:rPr lang="en-GB" dirty="0"/>
              <a:t>A probability of 1 means that the event is certain to happen, and a probability of 0 means the event has no chance of happening.</a:t>
            </a:r>
          </a:p>
          <a:p>
            <a:r>
              <a:rPr lang="en-GB" dirty="0"/>
              <a:t>The closer probability is to 0, less likely it is to happen.</a:t>
            </a:r>
          </a:p>
          <a:p>
            <a:endParaRPr lang="en-GB" dirty="0"/>
          </a:p>
          <a:p>
            <a:r>
              <a:rPr lang="en-GB" dirty="0"/>
              <a:t>Using this notation, we can say that the probability of tossing a coin and getting a Head is P(H) which is 0.5 (it has a 50% chance of happening if our coin is fair).</a:t>
            </a:r>
          </a:p>
          <a:p>
            <a:r>
              <a:rPr lang="en-GB" dirty="0"/>
              <a:t>Similarly, the probability of rolling a six on our dice is 1 in 6, or 0.16667 (although typically we’ll round this to 2dp).</a:t>
            </a:r>
          </a:p>
        </p:txBody>
      </p:sp>
      <p:sp>
        <p:nvSpPr>
          <p:cNvPr id="4" name="Slide Number Placeholder 3"/>
          <p:cNvSpPr>
            <a:spLocks noGrp="1"/>
          </p:cNvSpPr>
          <p:nvPr>
            <p:ph type="sldNum" sz="quarter" idx="5"/>
          </p:nvPr>
        </p:nvSpPr>
        <p:spPr/>
        <p:txBody>
          <a:bodyPr/>
          <a:lstStyle/>
          <a:p>
            <a:fld id="{520A4F36-A8BB-492E-B252-FDBC1BC92E00}" type="slidenum">
              <a:rPr lang="en-GB" smtClean="0"/>
              <a:t>5</a:t>
            </a:fld>
            <a:endParaRPr lang="en-GB"/>
          </a:p>
        </p:txBody>
      </p:sp>
    </p:spTree>
    <p:extLst>
      <p:ext uri="{BB962C8B-B14F-4D97-AF65-F5344CB8AC3E}">
        <p14:creationId xmlns:p14="http://schemas.microsoft.com/office/powerpoint/2010/main" val="248354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find the probability of event A occurring in a procedure, there are three different approaches.</a:t>
            </a:r>
          </a:p>
          <a:p>
            <a:r>
              <a:rPr lang="en-GB" dirty="0"/>
              <a:t>The first (and perhaps most reliable of which) is called relative frequency approximation. We repeat the procedure loads of times and count how many times A occurred. Basically this is an observational method. Let’s say we had a biased coin. We toss the coin 1000 times and get tails 800 of those times. The probability of tails is then 800/1000, or 0.8.</a:t>
            </a:r>
          </a:p>
          <a:p>
            <a:endParaRPr lang="en-GB" dirty="0"/>
          </a:p>
          <a:p>
            <a:r>
              <a:rPr lang="en-GB" dirty="0"/>
              <a:t>For our purposes, we’re going to be using the classical approach to probability, where we assume that all simple events in our sample space are equally likely. For example, we assume that getting a Heads and a Tails will occur with equal likelihood (e.g., 50%) or that each of the 6 numbers on our dice will come up 1/6</a:t>
            </a:r>
            <a:r>
              <a:rPr lang="en-GB" baseline="30000" dirty="0"/>
              <a:t>th</a:t>
            </a:r>
            <a:r>
              <a:rPr lang="en-GB" dirty="0"/>
              <a:t> of the time. As the example on the slide here, our event A is rolling an odd number. The number of ways that can occur is 3, and the number of simple events in the sample space is 6, therefore our probability is 3/6 = 0.5. Of course, this assumes that our dice isn’t loaded in some way.</a:t>
            </a:r>
          </a:p>
          <a:p>
            <a:endParaRPr lang="en-GB" dirty="0"/>
          </a:p>
          <a:p>
            <a:r>
              <a:rPr lang="en-GB" dirty="0"/>
              <a:t>An example of where we can’t use this is finding the probability that someone is a smoker. Our sample space is {smoker, non-smoker} but we can’t assume that 50% of people are smokers. We’d need to use RFA to get a more accurate result.</a:t>
            </a:r>
          </a:p>
          <a:p>
            <a:endParaRPr lang="en-GB" dirty="0"/>
          </a:p>
          <a:p>
            <a:r>
              <a:rPr lang="en-GB" dirty="0"/>
              <a:t>A subjective approach might be used when we just don’t have the necessary historical data. Like, what’s the probability of getting stuck in a lift? We don’t know for sure, but we might estimate that it’s around 1 in 10,000. Typically it’s best to avoid making guesses about probabilities, and we won’t be using that in this module. </a:t>
            </a:r>
          </a:p>
          <a:p>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6</a:t>
            </a:fld>
            <a:endParaRPr lang="en-GB"/>
          </a:p>
        </p:txBody>
      </p:sp>
    </p:spTree>
    <p:extLst>
      <p:ext uri="{BB962C8B-B14F-4D97-AF65-F5344CB8AC3E}">
        <p14:creationId xmlns:p14="http://schemas.microsoft.com/office/powerpoint/2010/main" val="2131716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but important concept is the </a:t>
            </a:r>
            <a:r>
              <a:rPr lang="en-GB" b="1" dirty="0"/>
              <a:t>complement </a:t>
            </a:r>
            <a:r>
              <a:rPr lang="en-GB" dirty="0"/>
              <a:t>of an event. The complement of event A, denoted by A with a line on top (which we call A bar), consists of all outcomes of a procedure in which A does not occur. </a:t>
            </a:r>
          </a:p>
          <a:p>
            <a:endParaRPr lang="en-GB" dirty="0"/>
          </a:p>
          <a:p>
            <a:r>
              <a:rPr lang="en-GB" dirty="0"/>
              <a:t>And the law of probability (and of the real world in general) states that the probability of event plus the probability of its complement is always one, which is kind of intuitively true. Either an event happened, or it didn’t happen. You can argue against this with quantum physics, but we’re not concerned with that in the macro-world we live in. </a:t>
            </a:r>
          </a:p>
          <a:p>
            <a:endParaRPr lang="en-GB" dirty="0"/>
          </a:p>
          <a:p>
            <a:r>
              <a:rPr lang="en-GB" dirty="0"/>
              <a:t>From simple maths and logic, another law is that probability of event A is one minus the probability of A-complement. And this is very important role because it simplifies calculating the probability of an event if it’s easier to calculate the probability of its complement. If an event is a bit complex to explicitly enumerate, we can consider a complement of that event.</a:t>
            </a:r>
          </a:p>
          <a:p>
            <a:endParaRPr lang="en-GB" dirty="0"/>
          </a:p>
          <a:p>
            <a:r>
              <a:rPr lang="en-GB" dirty="0"/>
              <a:t>As an example, suppose we’re rolling a 6-sided dice two times, and we want to find the probability of getting two different numbers. We could count all the different-number combinations, but it’d be much easier to count those combinations where we roll the same number twice (11,22,33,44,55,66). This is the </a:t>
            </a:r>
            <a:r>
              <a:rPr lang="en-GB" b="1" dirty="0"/>
              <a:t>complement</a:t>
            </a:r>
            <a:r>
              <a:rPr lang="en-GB" b="0" dirty="0"/>
              <a:t> of our event of interest, and by calculating its probability (6/36 or 1/6) we can use the rule above to calculate the probability of rolling two different numbers, which is 5/6 or 0.833.</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7</a:t>
            </a:fld>
            <a:endParaRPr lang="en-GB"/>
          </a:p>
        </p:txBody>
      </p:sp>
    </p:spTree>
    <p:extLst>
      <p:ext uri="{BB962C8B-B14F-4D97-AF65-F5344CB8AC3E}">
        <p14:creationId xmlns:p14="http://schemas.microsoft.com/office/powerpoint/2010/main" val="2835754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we're going to talk about constructing kind of compound events. The union of two events A and B is denoted by this U-shape which isn’t actually a U but is the ‘union operator’ in between them. A U B is all outcomes where event A occurs, event B occurs, or both of them occur. So let’s once again assume that we are rolling a six-sided dice twice and recording the results. Event A is that we get the same number twice, and event B is that we get at least a single 1. So we can get either a 1 on the first throw or a 1 on the second throw, or we get a 1 on both throws. So, if we look at the union of A and B, this is what we call a set union between these two sample spaces So A U B (we can also say A OR B) is the event where we either get two of the same number, or at least one of these numbers is 1. Notice that although 11 occurs in both A and B, it’s only counted </a:t>
            </a:r>
            <a:r>
              <a:rPr lang="en-GB" b="1" dirty="0"/>
              <a:t>once </a:t>
            </a:r>
            <a:r>
              <a:rPr lang="en-GB" b="0" dirty="0"/>
              <a:t>in A U B – we don’t repeat outcomes.</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8</a:t>
            </a:fld>
            <a:endParaRPr lang="en-GB"/>
          </a:p>
        </p:txBody>
      </p:sp>
    </p:spTree>
    <p:extLst>
      <p:ext uri="{BB962C8B-B14F-4D97-AF65-F5344CB8AC3E}">
        <p14:creationId xmlns:p14="http://schemas.microsoft.com/office/powerpoint/2010/main" val="85093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dirty="0"/>
                  <a:t>The intersection of two events A and B is denoted by this upside-down U symbol, which is the intersection operator. A </a:t>
                </a:r>
                <a14:m>
                  <m:oMath xmlns:m="http://schemas.openxmlformats.org/officeDocument/2006/math">
                    <m:r>
                      <a:rPr lang="en-GB" sz="1200" smtClean="0">
                        <a:latin typeface="Cambria Math" panose="02040503050406030204" pitchFamily="18" charset="0"/>
                        <a:ea typeface="Cambria Math" panose="02040503050406030204" pitchFamily="18" charset="0"/>
                        <a:cs typeface="Open Sans Light" pitchFamily="2" charset="0"/>
                      </a:rPr>
                      <m:t>∩</m:t>
                    </m:r>
                  </m:oMath>
                </a14:m>
                <a:r>
                  <a:rPr lang="en-GB" dirty="0"/>
                  <a:t> B consists</a:t>
                </a:r>
                <a:r>
                  <a:rPr lang="en-GB" baseline="0" dirty="0"/>
                  <a:t> of outcomes </a:t>
                </a:r>
                <a:r>
                  <a:rPr lang="en-GB" dirty="0"/>
                  <a:t>where both event A and event B occurred at the same time. Using the same example as we had before, the</a:t>
                </a:r>
                <a:r>
                  <a:rPr lang="en-GB" baseline="0" dirty="0"/>
                  <a:t> intersection of rolling the same number twice, and rolling at least a single 1, is the only outcome in which both of these events happens, which is 11. In terms of Boolean logic, you can think of A U B as ‘A or B’ and A </a:t>
                </a:r>
                <a14:m>
                  <m:oMath xmlns:m="http://schemas.openxmlformats.org/officeDocument/2006/math">
                    <m:r>
                      <a:rPr lang="en-GB" sz="1200" smtClean="0">
                        <a:latin typeface="Cambria Math" panose="02040503050406030204" pitchFamily="18" charset="0"/>
                        <a:ea typeface="Cambria Math" panose="02040503050406030204" pitchFamily="18" charset="0"/>
                        <a:cs typeface="Open Sans Light" pitchFamily="2" charset="0"/>
                      </a:rPr>
                      <m:t>∩</m:t>
                    </m:r>
                  </m:oMath>
                </a14:m>
                <a:r>
                  <a:rPr lang="en-GB" dirty="0"/>
                  <a:t> B as ‘A and B’.</a:t>
                </a:r>
              </a:p>
            </p:txBody>
          </p:sp>
        </mc:Choice>
        <mc:Fallback>
          <p:sp>
            <p:nvSpPr>
              <p:cNvPr id="3" name="Notes Placeholder 2"/>
              <p:cNvSpPr>
                <a:spLocks noGrp="1"/>
              </p:cNvSpPr>
              <p:nvPr>
                <p:ph type="body" idx="1"/>
              </p:nvPr>
            </p:nvSpPr>
            <p:spPr/>
            <p:txBody>
              <a:bodyPr/>
              <a:lstStyle/>
              <a:p>
                <a:r>
                  <a:rPr lang="en-GB" dirty="0"/>
                  <a:t>The intersection of two events A and B is denoted by this upside-down U symbol, which is the intersection operator. A </a:t>
                </a:r>
                <a:r>
                  <a:rPr lang="en-GB" sz="1200" i="0">
                    <a:latin typeface="Cambria Math" panose="02040503050406030204" pitchFamily="18" charset="0"/>
                    <a:ea typeface="Cambria Math" panose="02040503050406030204" pitchFamily="18" charset="0"/>
                    <a:cs typeface="Open Sans Light" pitchFamily="2" charset="0"/>
                  </a:rPr>
                  <a:t>∩</a:t>
                </a:r>
                <a:r>
                  <a:rPr lang="en-GB" dirty="0"/>
                  <a:t> B consists</a:t>
                </a:r>
                <a:r>
                  <a:rPr lang="en-GB" baseline="0" dirty="0"/>
                  <a:t> of outcomes </a:t>
                </a:r>
                <a:r>
                  <a:rPr lang="en-GB" dirty="0"/>
                  <a:t>where both event A and event B occurred at the same time. Using the same example as we had before, the</a:t>
                </a:r>
                <a:r>
                  <a:rPr lang="en-GB" baseline="0" dirty="0"/>
                  <a:t> intersection of rolling the same number twice, and rolling at least a single 1, is the only outcome in which both of these events happens, which is 11. In terms of Boolean logic, you can think of A U B as ‘A or B’ and A </a:t>
                </a:r>
                <a:r>
                  <a:rPr lang="en-GB" sz="1200" i="0">
                    <a:latin typeface="Cambria Math" panose="02040503050406030204" pitchFamily="18" charset="0"/>
                    <a:ea typeface="Cambria Math" panose="02040503050406030204" pitchFamily="18" charset="0"/>
                    <a:cs typeface="Open Sans Light" pitchFamily="2" charset="0"/>
                  </a:rPr>
                  <a:t>∩</a:t>
                </a:r>
                <a:r>
                  <a:rPr lang="en-GB" dirty="0"/>
                  <a:t> B as ‘A and B’.</a:t>
                </a:r>
              </a:p>
            </p:txBody>
          </p:sp>
        </mc:Fallback>
      </mc:AlternateContent>
      <p:sp>
        <p:nvSpPr>
          <p:cNvPr id="4" name="Slide Number Placeholder 3"/>
          <p:cNvSpPr>
            <a:spLocks noGrp="1"/>
          </p:cNvSpPr>
          <p:nvPr>
            <p:ph type="sldNum" sz="quarter" idx="5"/>
          </p:nvPr>
        </p:nvSpPr>
        <p:spPr/>
        <p:txBody>
          <a:bodyPr/>
          <a:lstStyle/>
          <a:p>
            <a:fld id="{520A4F36-A8BB-492E-B252-FDBC1BC92E00}" type="slidenum">
              <a:rPr lang="en-GB" smtClean="0"/>
              <a:t>9</a:t>
            </a:fld>
            <a:endParaRPr lang="en-GB"/>
          </a:p>
        </p:txBody>
      </p:sp>
    </p:spTree>
    <p:extLst>
      <p:ext uri="{BB962C8B-B14F-4D97-AF65-F5344CB8AC3E}">
        <p14:creationId xmlns:p14="http://schemas.microsoft.com/office/powerpoint/2010/main" val="183515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5" y="547807"/>
            <a:ext cx="10141799" cy="3816806"/>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7"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3"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3"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6"/>
            <a:ext cx="3339972" cy="1847851"/>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763439"/>
            <a:ext cx="9590551"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3"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8"/>
            <a:ext cx="5029200" cy="4099959"/>
          </a:xfrm>
          <a:prstGeom prst="rect">
            <a:avLst/>
          </a:prstGeom>
        </p:spPr>
      </p:pic>
      <p:sp>
        <p:nvSpPr>
          <p:cNvPr id="2" name="Title 1"/>
          <p:cNvSpPr>
            <a:spLocks noGrp="1"/>
          </p:cNvSpPr>
          <p:nvPr>
            <p:ph type="title"/>
          </p:nvPr>
        </p:nvSpPr>
        <p:spPr>
          <a:xfrm>
            <a:off x="913795" y="609600"/>
            <a:ext cx="10353763"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4"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4"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4"/>
            <a:ext cx="477958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8" y="2702105"/>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4"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7"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3"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5"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1/28/2024</a:t>
            </a:fld>
            <a:endParaRPr lang="en-US" dirty="0"/>
          </a:p>
        </p:txBody>
      </p:sp>
      <p:sp>
        <p:nvSpPr>
          <p:cNvPr id="5" name="Footer Placeholder 4"/>
          <p:cNvSpPr>
            <a:spLocks noGrp="1"/>
          </p:cNvSpPr>
          <p:nvPr>
            <p:ph type="ftr" sz="quarter" idx="3"/>
          </p:nvPr>
        </p:nvSpPr>
        <p:spPr>
          <a:xfrm>
            <a:off x="913797"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Digital numbers and graphs">
            <a:extLst>
              <a:ext uri="{FF2B5EF4-FFF2-40B4-BE49-F238E27FC236}">
                <a16:creationId xmlns:a16="http://schemas.microsoft.com/office/drawing/2014/main" id="{B9A16722-ECE7-DADF-8858-09FB00AC3909}"/>
              </a:ext>
            </a:extLst>
          </p:cNvPr>
          <p:cNvPicPr>
            <a:picLocks noChangeAspect="1"/>
          </p:cNvPicPr>
          <p:nvPr/>
        </p:nvPicPr>
        <p:blipFill>
          <a:blip r:embed="rId4">
            <a:alphaModFix amt="31000"/>
            <a:extLst>
              <a:ext uri="{BEBA8EAE-BF5A-486C-A8C5-ECC9F3942E4B}">
                <a14:imgProps xmlns:a14="http://schemas.microsoft.com/office/drawing/2010/main">
                  <a14:imgLayer r:embed="rId5">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pitchFamily="2" charset="0"/>
                <a:ea typeface="Open Sans" pitchFamily="2" charset="0"/>
                <a:cs typeface="Open Sans" pitchFamily="2" charset="0"/>
              </a:rPr>
              <a:t>Introduction to Probability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pitchFamily="2" charset="0"/>
                <a:ea typeface="Open Sans" pitchFamily="2" charset="0"/>
                <a:cs typeface="Open Sans" pitchFamily="2" charset="0"/>
              </a:rPr>
              <a:t>AC52012: Research Methods</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10</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THE ADDITION RULE</a:t>
            </a:r>
          </a:p>
        </p:txBody>
      </p:sp>
      <p:sp>
        <p:nvSpPr>
          <p:cNvPr id="11" name="TextBox 10">
            <a:extLst>
              <a:ext uri="{FF2B5EF4-FFF2-40B4-BE49-F238E27FC236}">
                <a16:creationId xmlns:a16="http://schemas.microsoft.com/office/drawing/2014/main" id="{C5A1B648-0D31-24CD-DF6D-52BFA9998EF1}"/>
              </a:ext>
            </a:extLst>
          </p:cNvPr>
          <p:cNvSpPr txBox="1"/>
          <p:nvPr/>
        </p:nvSpPr>
        <p:spPr>
          <a:xfrm>
            <a:off x="101600" y="2909670"/>
            <a:ext cx="10840838" cy="830997"/>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Count the number of ways that A can occur, and the number of ways B can occur, but only count each outcome once</a:t>
            </a:r>
          </a:p>
        </p:txBody>
      </p:sp>
      <p:sp>
        <p:nvSpPr>
          <p:cNvPr id="14" name="Rectangle 13">
            <a:extLst>
              <a:ext uri="{FF2B5EF4-FFF2-40B4-BE49-F238E27FC236}">
                <a16:creationId xmlns:a16="http://schemas.microsoft.com/office/drawing/2014/main" id="{69AA2B6A-B01E-B4AC-92E4-4BF274C71644}"/>
              </a:ext>
            </a:extLst>
          </p:cNvPr>
          <p:cNvSpPr/>
          <p:nvPr/>
        </p:nvSpPr>
        <p:spPr>
          <a:xfrm>
            <a:off x="101600" y="1331096"/>
            <a:ext cx="11988800" cy="145017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en-GB" sz="2800" dirty="0">
                <a:latin typeface="Open Sans Light" pitchFamily="2" charset="0"/>
                <a:ea typeface="Open Sans Light" pitchFamily="2" charset="0"/>
                <a:cs typeface="Open Sans Light" pitchFamily="2" charset="0"/>
              </a:rPr>
              <a:t>Given two events </a:t>
            </a:r>
            <a:r>
              <a:rPr lang="en-GB" sz="2800" dirty="0">
                <a:latin typeface="Cambria Math" panose="02040503050406030204" pitchFamily="18" charset="0"/>
                <a:ea typeface="Cambria Math" panose="02040503050406030204" pitchFamily="18" charset="0"/>
                <a:cs typeface="Open Sans Light" pitchFamily="2" charset="0"/>
              </a:rPr>
              <a:t>A</a:t>
            </a:r>
            <a:r>
              <a:rPr lang="en-GB" sz="2800" dirty="0">
                <a:latin typeface="Open Sans Light" pitchFamily="2" charset="0"/>
                <a:ea typeface="Open Sans Light" pitchFamily="2" charset="0"/>
                <a:cs typeface="Open Sans Light" pitchFamily="2" charset="0"/>
              </a:rPr>
              <a:t> and </a:t>
            </a:r>
            <a:r>
              <a:rPr lang="en-GB" sz="2800" dirty="0">
                <a:latin typeface="Cambria Math" panose="02040503050406030204" pitchFamily="18" charset="0"/>
                <a:ea typeface="Cambria Math" panose="02040503050406030204" pitchFamily="18" charset="0"/>
                <a:cs typeface="Open Sans Light" pitchFamily="2" charset="0"/>
              </a:rPr>
              <a:t>B</a:t>
            </a:r>
            <a:r>
              <a:rPr lang="en-GB" sz="2800" dirty="0">
                <a:latin typeface="Open Sans Light" pitchFamily="2" charset="0"/>
                <a:ea typeface="Open Sans Light" pitchFamily="2" charset="0"/>
                <a:cs typeface="Open Sans Light" pitchFamily="2" charset="0"/>
              </a:rPr>
              <a:t>, the probability of their union </a:t>
            </a:r>
            <a:r>
              <a:rPr lang="en-GB" sz="2800" dirty="0">
                <a:latin typeface="Cambria Math" panose="02040503050406030204" pitchFamily="18" charset="0"/>
                <a:ea typeface="Cambria Math" panose="02040503050406030204" pitchFamily="18" charset="0"/>
                <a:cs typeface="Open Sans Light" pitchFamily="2" charset="0"/>
              </a:rPr>
              <a:t>A ∪ B </a:t>
            </a:r>
            <a:r>
              <a:rPr lang="en-GB" sz="2800" dirty="0">
                <a:latin typeface="Open Sans Light" pitchFamily="2" charset="0"/>
                <a:ea typeface="Open Sans Light" pitchFamily="2" charset="0"/>
                <a:cs typeface="Open Sans Light" pitchFamily="2" charset="0"/>
              </a:rPr>
              <a:t>is:</a:t>
            </a:r>
          </a:p>
          <a:p>
            <a:pPr algn="ctr">
              <a:lnSpc>
                <a:spcPct val="150000"/>
              </a:lnSpc>
            </a:pPr>
            <a:r>
              <a:rPr lang="en-GB" sz="2800" dirty="0">
                <a:latin typeface="Open Sans Light" pitchFamily="2" charset="0"/>
                <a:ea typeface="Open Sans Light" pitchFamily="2" charset="0"/>
                <a:cs typeface="Open Sans Light" pitchFamily="2" charset="0"/>
              </a:rPr>
              <a:t> </a:t>
            </a:r>
            <a:r>
              <a:rPr lang="en-GB" sz="2800" dirty="0">
                <a:latin typeface="Cambria Math" panose="02040503050406030204" pitchFamily="18" charset="0"/>
                <a:ea typeface="Cambria Math" panose="02040503050406030204" pitchFamily="18" charset="0"/>
                <a:cs typeface="Open Sans Light" pitchFamily="2" charset="0"/>
              </a:rPr>
              <a:t>P(A ∪ B) = P(A) + P(B) − P(A ∩ B) </a:t>
            </a:r>
          </a:p>
        </p:txBody>
      </p:sp>
      <p:sp>
        <p:nvSpPr>
          <p:cNvPr id="16" name="TextBox 15">
            <a:extLst>
              <a:ext uri="{FF2B5EF4-FFF2-40B4-BE49-F238E27FC236}">
                <a16:creationId xmlns:a16="http://schemas.microsoft.com/office/drawing/2014/main" id="{328BB39D-B65A-AA23-11E0-F43AAFB57CA2}"/>
              </a:ext>
            </a:extLst>
          </p:cNvPr>
          <p:cNvSpPr txBox="1"/>
          <p:nvPr/>
        </p:nvSpPr>
        <p:spPr>
          <a:xfrm>
            <a:off x="2633582" y="4016965"/>
            <a:ext cx="5772734"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A = </a:t>
            </a:r>
            <a:r>
              <a:rPr lang="en-GB" sz="2400" dirty="0">
                <a:latin typeface="Open Sans" pitchFamily="2" charset="0"/>
                <a:ea typeface="Open Sans" pitchFamily="2" charset="0"/>
                <a:cs typeface="Open Sans" pitchFamily="2" charset="0"/>
              </a:rPr>
              <a:t>rolling a double </a:t>
            </a:r>
            <a:r>
              <a:rPr lang="en-GB" sz="2400" dirty="0">
                <a:latin typeface="Cambria Math" panose="02040503050406030204" pitchFamily="18" charset="0"/>
                <a:ea typeface="Cambria Math" panose="02040503050406030204" pitchFamily="18" charset="0"/>
                <a:cs typeface="Open Sans" pitchFamily="2" charset="0"/>
              </a:rPr>
              <a:t>{11,22,33,44,55,66}</a:t>
            </a:r>
          </a:p>
        </p:txBody>
      </p:sp>
      <p:sp>
        <p:nvSpPr>
          <p:cNvPr id="17" name="TextBox 16">
            <a:extLst>
              <a:ext uri="{FF2B5EF4-FFF2-40B4-BE49-F238E27FC236}">
                <a16:creationId xmlns:a16="http://schemas.microsoft.com/office/drawing/2014/main" id="{3183671B-9B94-2640-9B6D-FC5979229F00}"/>
              </a:ext>
            </a:extLst>
          </p:cNvPr>
          <p:cNvSpPr txBox="1"/>
          <p:nvPr/>
        </p:nvSpPr>
        <p:spPr>
          <a:xfrm>
            <a:off x="2633582" y="4616026"/>
            <a:ext cx="9147056"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B = </a:t>
            </a:r>
            <a:r>
              <a:rPr lang="en-GB" sz="2400" dirty="0">
                <a:latin typeface="Open Sans" pitchFamily="2" charset="0"/>
                <a:ea typeface="Open Sans" pitchFamily="2" charset="0"/>
                <a:cs typeface="Open Sans" pitchFamily="2" charset="0"/>
              </a:rPr>
              <a:t>rolling at least a single 1 </a:t>
            </a:r>
            <a:r>
              <a:rPr lang="en-GB" sz="2400" dirty="0">
                <a:latin typeface="Cambria Math" panose="02040503050406030204" pitchFamily="18" charset="0"/>
                <a:ea typeface="Cambria Math" panose="02040503050406030204" pitchFamily="18" charset="0"/>
                <a:cs typeface="Open Sans" pitchFamily="2" charset="0"/>
              </a:rPr>
              <a:t>{11,12,13,14,15,16,21,31,41,51,61}</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55E70FC-E2BB-2BC3-6B42-77FF61F1B205}"/>
                  </a:ext>
                </a:extLst>
              </p:cNvPr>
              <p:cNvSpPr txBox="1"/>
              <p:nvPr/>
            </p:nvSpPr>
            <p:spPr>
              <a:xfrm>
                <a:off x="2633582" y="5251641"/>
                <a:ext cx="4982454" cy="616964"/>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P(A) = </a:t>
                </a:r>
                <a14:m>
                  <m:oMath xmlns:m="http://schemas.openxmlformats.org/officeDocument/2006/math">
                    <m:f>
                      <m:fPr>
                        <m:ctrlPr>
                          <a:rPr lang="en-GB" sz="2400" i="1" smtClean="0">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6</m:t>
                        </m:r>
                      </m:num>
                      <m:den>
                        <m:r>
                          <a:rPr lang="en-GB" sz="2400" b="0" i="1" smtClean="0">
                            <a:latin typeface="Cambria Math" panose="02040503050406030204" pitchFamily="18" charset="0"/>
                            <a:ea typeface="Cambria Math" panose="02040503050406030204" pitchFamily="18" charset="0"/>
                            <a:cs typeface="Open Sans" pitchFamily="2" charset="0"/>
                          </a:rPr>
                          <m:t>36</m:t>
                        </m:r>
                      </m:den>
                    </m:f>
                  </m:oMath>
                </a14:m>
                <a:r>
                  <a:rPr lang="en-GB" sz="2400" dirty="0">
                    <a:latin typeface="Cambria Math" panose="02040503050406030204" pitchFamily="18" charset="0"/>
                    <a:ea typeface="Cambria Math" panose="02040503050406030204" pitchFamily="18" charset="0"/>
                    <a:cs typeface="Open Sans" pitchFamily="2" charset="0"/>
                  </a:rPr>
                  <a:t>  , P(B) = </a:t>
                </a:r>
                <a14:m>
                  <m:oMath xmlns:m="http://schemas.openxmlformats.org/officeDocument/2006/math">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11</m:t>
                        </m:r>
                      </m:num>
                      <m:den>
                        <m:r>
                          <a:rPr lang="en-GB" sz="2400" i="1">
                            <a:latin typeface="Cambria Math" panose="02040503050406030204" pitchFamily="18" charset="0"/>
                            <a:ea typeface="Cambria Math" panose="02040503050406030204" pitchFamily="18" charset="0"/>
                            <a:cs typeface="Open Sans" pitchFamily="2" charset="0"/>
                          </a:rPr>
                          <m:t>36</m:t>
                        </m:r>
                      </m:den>
                    </m:f>
                  </m:oMath>
                </a14:m>
                <a:r>
                  <a:rPr lang="en-GB" sz="2400" dirty="0">
                    <a:latin typeface="Cambria Math" panose="02040503050406030204" pitchFamily="18" charset="0"/>
                    <a:ea typeface="Cambria Math" panose="02040503050406030204" pitchFamily="18" charset="0"/>
                    <a:cs typeface="Open Sans" pitchFamily="2" charset="0"/>
                  </a:rPr>
                  <a:t> , P(A</a:t>
                </a:r>
                <a:r>
                  <a:rPr lang="en-GB" sz="2400" dirty="0">
                    <a:latin typeface="Cambria Math" panose="02040503050406030204" pitchFamily="18" charset="0"/>
                    <a:ea typeface="Cambria Math" panose="02040503050406030204" pitchFamily="18" charset="0"/>
                    <a:cs typeface="Open Sans Light" pitchFamily="2" charset="0"/>
                  </a:rPr>
                  <a:t> ∩ B) = </a:t>
                </a:r>
                <a14:m>
                  <m:oMath xmlns:m="http://schemas.openxmlformats.org/officeDocument/2006/math">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i="1">
                            <a:latin typeface="Cambria Math" panose="02040503050406030204" pitchFamily="18" charset="0"/>
                            <a:ea typeface="Cambria Math" panose="02040503050406030204" pitchFamily="18" charset="0"/>
                            <a:cs typeface="Open Sans" pitchFamily="2" charset="0"/>
                          </a:rPr>
                          <m:t>1</m:t>
                        </m:r>
                      </m:num>
                      <m:den>
                        <m:r>
                          <a:rPr lang="en-GB" sz="2400" i="1">
                            <a:latin typeface="Cambria Math" panose="02040503050406030204" pitchFamily="18" charset="0"/>
                            <a:ea typeface="Cambria Math" panose="02040503050406030204" pitchFamily="18" charset="0"/>
                            <a:cs typeface="Open Sans" pitchFamily="2" charset="0"/>
                          </a:rPr>
                          <m:t>36</m:t>
                        </m:r>
                      </m:den>
                    </m:f>
                  </m:oMath>
                </a14:m>
                <a:r>
                  <a:rPr lang="en-GB" sz="2400" dirty="0">
                    <a:latin typeface="Cambria Math" panose="02040503050406030204" pitchFamily="18" charset="0"/>
                    <a:ea typeface="Cambria Math" panose="02040503050406030204" pitchFamily="18" charset="0"/>
                    <a:cs typeface="Open Sans Light" pitchFamily="2" charset="0"/>
                  </a:rPr>
                  <a:t> </a:t>
                </a:r>
                <a:endParaRPr lang="en-GB" sz="2400" dirty="0">
                  <a:latin typeface="Cambria Math" panose="02040503050406030204" pitchFamily="18" charset="0"/>
                  <a:ea typeface="Cambria Math" panose="02040503050406030204" pitchFamily="18" charset="0"/>
                  <a:cs typeface="Open Sans" pitchFamily="2" charset="0"/>
                </a:endParaRPr>
              </a:p>
            </p:txBody>
          </p:sp>
        </mc:Choice>
        <mc:Fallback xmlns="">
          <p:sp>
            <p:nvSpPr>
              <p:cNvPr id="19" name="TextBox 18">
                <a:extLst>
                  <a:ext uri="{FF2B5EF4-FFF2-40B4-BE49-F238E27FC236}">
                    <a16:creationId xmlns:a16="http://schemas.microsoft.com/office/drawing/2014/main" id="{955E70FC-E2BB-2BC3-6B42-77FF61F1B205}"/>
                  </a:ext>
                </a:extLst>
              </p:cNvPr>
              <p:cNvSpPr txBox="1">
                <a:spLocks noRot="1" noChangeAspect="1" noMove="1" noResize="1" noEditPoints="1" noAdjustHandles="1" noChangeArrowheads="1" noChangeShapeType="1" noTextEdit="1"/>
              </p:cNvSpPr>
              <p:nvPr/>
            </p:nvSpPr>
            <p:spPr>
              <a:xfrm>
                <a:off x="2633582" y="5251641"/>
                <a:ext cx="4982454" cy="616964"/>
              </a:xfrm>
              <a:prstGeom prst="rect">
                <a:avLst/>
              </a:prstGeom>
              <a:blipFill>
                <a:blip r:embed="rId6"/>
                <a:stretch>
                  <a:fillRect l="-1836" b="-68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7F7935-025C-8B19-B555-E326E211C1A0}"/>
                  </a:ext>
                </a:extLst>
              </p:cNvPr>
              <p:cNvSpPr txBox="1"/>
              <p:nvPr/>
            </p:nvSpPr>
            <p:spPr>
              <a:xfrm>
                <a:off x="2633582" y="6008200"/>
                <a:ext cx="6163732" cy="616964"/>
              </a:xfrm>
              <a:prstGeom prst="rect">
                <a:avLst/>
              </a:prstGeom>
              <a:noFill/>
            </p:spPr>
            <p:txBody>
              <a:bodyPr wrap="square">
                <a:spAutoFit/>
              </a:bodyPr>
              <a:lstStyle/>
              <a:p>
                <a:r>
                  <a:rPr lang="en-GB" sz="2400" dirty="0">
                    <a:latin typeface="Cambria Math" panose="02040503050406030204" pitchFamily="18" charset="0"/>
                    <a:ea typeface="Cambria Math" panose="02040503050406030204" pitchFamily="18" charset="0"/>
                    <a:cs typeface="Open Sans Light" pitchFamily="2" charset="0"/>
                  </a:rPr>
                  <a:t>P(A ∪ B) = </a:t>
                </a:r>
                <a14:m>
                  <m:oMath xmlns:m="http://schemas.openxmlformats.org/officeDocument/2006/math">
                    <m:f>
                      <m:fPr>
                        <m:ctrlPr>
                          <a:rPr lang="en-GB" sz="2400" i="1" smtClean="0">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6</m:t>
                        </m:r>
                      </m:num>
                      <m:den>
                        <m:r>
                          <a:rPr lang="en-GB" sz="2400" b="0" i="1" smtClean="0">
                            <a:latin typeface="Cambria Math" panose="02040503050406030204" pitchFamily="18" charset="0"/>
                            <a:ea typeface="Cambria Math" panose="02040503050406030204" pitchFamily="18" charset="0"/>
                            <a:cs typeface="Open Sans" pitchFamily="2" charset="0"/>
                          </a:rPr>
                          <m:t>36</m:t>
                        </m:r>
                      </m:den>
                    </m:f>
                  </m:oMath>
                </a14:m>
                <a:r>
                  <a:rPr lang="en-GB" sz="2400" dirty="0">
                    <a:latin typeface="Cambria Math" panose="02040503050406030204" pitchFamily="18" charset="0"/>
                    <a:ea typeface="Cambria Math" panose="02040503050406030204" pitchFamily="18" charset="0"/>
                    <a:cs typeface="Open Sans Light" pitchFamily="2" charset="0"/>
                  </a:rPr>
                  <a:t> + </a:t>
                </a:r>
                <a14:m>
                  <m:oMath xmlns:m="http://schemas.openxmlformats.org/officeDocument/2006/math">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11</m:t>
                        </m:r>
                      </m:num>
                      <m:den>
                        <m:r>
                          <a:rPr lang="en-GB" sz="2400" i="1">
                            <a:latin typeface="Cambria Math" panose="02040503050406030204" pitchFamily="18" charset="0"/>
                            <a:ea typeface="Cambria Math" panose="02040503050406030204" pitchFamily="18" charset="0"/>
                            <a:cs typeface="Open Sans" pitchFamily="2" charset="0"/>
                          </a:rPr>
                          <m:t>36</m:t>
                        </m:r>
                      </m:den>
                    </m:f>
                    <m:r>
                      <a:rPr lang="en-GB" sz="2400" b="0" i="0" smtClean="0">
                        <a:latin typeface="Cambria Math" panose="02040503050406030204" pitchFamily="18" charset="0"/>
                        <a:ea typeface="Cambria Math" panose="02040503050406030204" pitchFamily="18" charset="0"/>
                        <a:cs typeface="Open Sans" pitchFamily="2" charset="0"/>
                      </a:rPr>
                      <m:t>−</m:t>
                    </m:r>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1</m:t>
                        </m:r>
                      </m:num>
                      <m:den>
                        <m:r>
                          <a:rPr lang="en-GB" sz="2400" i="1">
                            <a:latin typeface="Cambria Math" panose="02040503050406030204" pitchFamily="18" charset="0"/>
                            <a:ea typeface="Cambria Math" panose="02040503050406030204" pitchFamily="18" charset="0"/>
                            <a:cs typeface="Open Sans" pitchFamily="2" charset="0"/>
                          </a:rPr>
                          <m:t>36</m:t>
                        </m:r>
                      </m:den>
                    </m:f>
                    <m:r>
                      <a:rPr lang="en-GB" sz="2400" b="0" i="0" smtClean="0">
                        <a:latin typeface="Cambria Math" panose="02040503050406030204" pitchFamily="18" charset="0"/>
                        <a:ea typeface="Cambria Math" panose="02040503050406030204" pitchFamily="18" charset="0"/>
                        <a:cs typeface="Open Sans" pitchFamily="2" charset="0"/>
                      </a:rPr>
                      <m:t>=</m:t>
                    </m:r>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1</m:t>
                        </m:r>
                        <m:r>
                          <a:rPr lang="en-GB" sz="2400" i="1">
                            <a:latin typeface="Cambria Math" panose="02040503050406030204" pitchFamily="18" charset="0"/>
                            <a:ea typeface="Cambria Math" panose="02040503050406030204" pitchFamily="18" charset="0"/>
                            <a:cs typeface="Open Sans" pitchFamily="2" charset="0"/>
                          </a:rPr>
                          <m:t>6</m:t>
                        </m:r>
                      </m:num>
                      <m:den>
                        <m:r>
                          <a:rPr lang="en-GB" sz="2400" i="1">
                            <a:latin typeface="Cambria Math" panose="02040503050406030204" pitchFamily="18" charset="0"/>
                            <a:ea typeface="Cambria Math" panose="02040503050406030204" pitchFamily="18" charset="0"/>
                            <a:cs typeface="Open Sans" pitchFamily="2" charset="0"/>
                          </a:rPr>
                          <m:t>36</m:t>
                        </m:r>
                      </m:den>
                    </m:f>
                    <m:r>
                      <a:rPr lang="en-GB" sz="2400" b="0" i="1" smtClean="0">
                        <a:latin typeface="Cambria Math" panose="02040503050406030204" pitchFamily="18" charset="0"/>
                        <a:ea typeface="Cambria Math" panose="02040503050406030204" pitchFamily="18" charset="0"/>
                        <a:cs typeface="Open Sans" pitchFamily="2" charset="0"/>
                      </a:rPr>
                      <m:t>=0.444</m:t>
                    </m:r>
                  </m:oMath>
                </a14:m>
                <a:endParaRPr lang="en-GB" sz="2400" dirty="0"/>
              </a:p>
            </p:txBody>
          </p:sp>
        </mc:Choice>
        <mc:Fallback xmlns="">
          <p:sp>
            <p:nvSpPr>
              <p:cNvPr id="21" name="TextBox 20">
                <a:extLst>
                  <a:ext uri="{FF2B5EF4-FFF2-40B4-BE49-F238E27FC236}">
                    <a16:creationId xmlns:a16="http://schemas.microsoft.com/office/drawing/2014/main" id="{2D7F7935-025C-8B19-B555-E326E211C1A0}"/>
                  </a:ext>
                </a:extLst>
              </p:cNvPr>
              <p:cNvSpPr txBox="1">
                <a:spLocks noRot="1" noChangeAspect="1" noMove="1" noResize="1" noEditPoints="1" noAdjustHandles="1" noChangeArrowheads="1" noChangeShapeType="1" noTextEdit="1"/>
              </p:cNvSpPr>
              <p:nvPr/>
            </p:nvSpPr>
            <p:spPr>
              <a:xfrm>
                <a:off x="2633582" y="6008200"/>
                <a:ext cx="6163732" cy="616964"/>
              </a:xfrm>
              <a:prstGeom prst="rect">
                <a:avLst/>
              </a:prstGeom>
              <a:blipFill>
                <a:blip r:embed="rId7"/>
                <a:stretch>
                  <a:fillRect l="-1484" b="-7921"/>
                </a:stretch>
              </a:blipFill>
            </p:spPr>
            <p:txBody>
              <a:bodyPr/>
              <a:lstStyle/>
              <a:p>
                <a:r>
                  <a:rPr lang="en-GB">
                    <a:noFill/>
                  </a:rPr>
                  <a:t> </a:t>
                </a:r>
              </a:p>
            </p:txBody>
          </p:sp>
        </mc:Fallback>
      </mc:AlternateContent>
      <p:pic>
        <p:nvPicPr>
          <p:cNvPr id="3" name="Picture 2" descr="A pair of dice with black dots&#10;&#10;Description automatically generated">
            <a:extLst>
              <a:ext uri="{FF2B5EF4-FFF2-40B4-BE49-F238E27FC236}">
                <a16:creationId xmlns:a16="http://schemas.microsoft.com/office/drawing/2014/main" id="{69F38169-A1A8-C789-2E8D-62F92ED5A3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386" y="3737461"/>
            <a:ext cx="1909632" cy="1909632"/>
          </a:xfrm>
          <a:prstGeom prst="rect">
            <a:avLst/>
          </a:prstGeom>
        </p:spPr>
      </p:pic>
    </p:spTree>
    <p:extLst>
      <p:ext uri="{BB962C8B-B14F-4D97-AF65-F5344CB8AC3E}">
        <p14:creationId xmlns:p14="http://schemas.microsoft.com/office/powerpoint/2010/main" val="2375589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2AC42724-76D8-3733-0743-BF2B301EDE0A}"/>
              </a:ext>
            </a:extLst>
          </p:cNvPr>
          <p:cNvSpPr/>
          <p:nvPr/>
        </p:nvSpPr>
        <p:spPr>
          <a:xfrm>
            <a:off x="93133" y="1303517"/>
            <a:ext cx="11988800" cy="145017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r>
              <a:rPr lang="en-GB" sz="2800" b="1" dirty="0">
                <a:latin typeface="Open Sans Light" pitchFamily="2" charset="0"/>
                <a:ea typeface="Open Sans Light" pitchFamily="2" charset="0"/>
                <a:cs typeface="Open Sans Light" pitchFamily="2" charset="0"/>
              </a:rPr>
              <a:t>Disjoint events cannot occur at the same time.</a:t>
            </a:r>
          </a:p>
          <a:p>
            <a:pPr>
              <a:lnSpc>
                <a:spcPct val="150000"/>
              </a:lnSpc>
            </a:pPr>
            <a:r>
              <a:rPr lang="en-GB" sz="2800" b="1" dirty="0">
                <a:latin typeface="Open Sans Light" pitchFamily="2" charset="0"/>
                <a:ea typeface="Open Sans Light" pitchFamily="2" charset="0"/>
                <a:cs typeface="Open Sans Light" pitchFamily="2" charset="0"/>
              </a:rPr>
              <a:t>If A and B are disjoint, </a:t>
            </a:r>
            <a:r>
              <a:rPr lang="en-GB" sz="2800" dirty="0">
                <a:latin typeface="Cambria Math" panose="02040503050406030204" pitchFamily="18" charset="0"/>
                <a:ea typeface="Cambria Math" panose="02040503050406030204" pitchFamily="18" charset="0"/>
                <a:cs typeface="Open Sans Light" pitchFamily="2" charset="0"/>
              </a:rPr>
              <a:t>P(A ∪ B) = P(A) + P(B) − P(A ∩ B)</a:t>
            </a:r>
            <a:r>
              <a:rPr lang="en-GB" sz="2800" b="1" dirty="0">
                <a:latin typeface="Open Sans Light" pitchFamily="2" charset="0"/>
                <a:ea typeface="Open Sans Light" pitchFamily="2" charset="0"/>
                <a:cs typeface="Open Sans Light" pitchFamily="2" charset="0"/>
              </a:rPr>
              <a:t> </a:t>
            </a:r>
          </a:p>
        </p:txBody>
      </p:sp>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11</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DISJOINT EVENTS</a:t>
            </a:r>
          </a:p>
        </p:txBody>
      </p:sp>
      <p:sp>
        <p:nvSpPr>
          <p:cNvPr id="7" name="TextBox 6">
            <a:extLst>
              <a:ext uri="{FF2B5EF4-FFF2-40B4-BE49-F238E27FC236}">
                <a16:creationId xmlns:a16="http://schemas.microsoft.com/office/drawing/2014/main" id="{B5F28327-AF44-A59E-4ED5-2DD2A9E541E3}"/>
              </a:ext>
            </a:extLst>
          </p:cNvPr>
          <p:cNvSpPr txBox="1"/>
          <p:nvPr/>
        </p:nvSpPr>
        <p:spPr>
          <a:xfrm>
            <a:off x="2919697" y="3429000"/>
            <a:ext cx="5589992"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A</a:t>
            </a:r>
            <a:r>
              <a:rPr lang="en-GB" sz="2400" dirty="0">
                <a:latin typeface="Open Sans" pitchFamily="2" charset="0"/>
                <a:ea typeface="Open Sans" pitchFamily="2" charset="0"/>
                <a:cs typeface="Open Sans" pitchFamily="2" charset="0"/>
              </a:rPr>
              <a:t> = rolling a 1 first {11,12,13,14,15,16}</a:t>
            </a:r>
          </a:p>
        </p:txBody>
      </p:sp>
      <p:sp>
        <p:nvSpPr>
          <p:cNvPr id="8" name="TextBox 7">
            <a:extLst>
              <a:ext uri="{FF2B5EF4-FFF2-40B4-BE49-F238E27FC236}">
                <a16:creationId xmlns:a16="http://schemas.microsoft.com/office/drawing/2014/main" id="{376DDCCB-DFAA-9972-C0DD-C903489DB746}"/>
              </a:ext>
            </a:extLst>
          </p:cNvPr>
          <p:cNvSpPr txBox="1"/>
          <p:nvPr/>
        </p:nvSpPr>
        <p:spPr>
          <a:xfrm>
            <a:off x="2919697" y="4028061"/>
            <a:ext cx="5585183"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B</a:t>
            </a:r>
            <a:r>
              <a:rPr lang="en-GB" sz="2400" dirty="0">
                <a:latin typeface="Open Sans" pitchFamily="2" charset="0"/>
                <a:ea typeface="Open Sans" pitchFamily="2" charset="0"/>
                <a:cs typeface="Open Sans" pitchFamily="2" charset="0"/>
              </a:rPr>
              <a:t> = rolling a 5 first {51,52,53,54,55,56}</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078CEA2-DA9F-387B-236A-5AFAEBE6C518}"/>
                  </a:ext>
                </a:extLst>
              </p:cNvPr>
              <p:cNvSpPr txBox="1"/>
              <p:nvPr/>
            </p:nvSpPr>
            <p:spPr>
              <a:xfrm>
                <a:off x="2904344" y="4627122"/>
                <a:ext cx="8952766" cy="616964"/>
              </a:xfrm>
              <a:prstGeom prst="rect">
                <a:avLst/>
              </a:prstGeom>
              <a:noFill/>
            </p:spPr>
            <p:txBody>
              <a:bodyPr wrap="square">
                <a:spAutoFit/>
              </a:bodyPr>
              <a:lstStyle/>
              <a:p>
                <a:r>
                  <a:rPr lang="en-GB" sz="2400" b="0" dirty="0">
                    <a:latin typeface="Cambria Math" panose="02040503050406030204" pitchFamily="18" charset="0"/>
                    <a:ea typeface="Cambria Math" panose="02040503050406030204" pitchFamily="18" charset="0"/>
                    <a:cs typeface="Open Sans Light" pitchFamily="2" charset="0"/>
                  </a:rPr>
                  <a:t>P(</a:t>
                </a:r>
                <a14:m>
                  <m:oMath xmlns:m="http://schemas.openxmlformats.org/officeDocument/2006/math">
                    <m:r>
                      <m:rPr>
                        <m:sty m:val="p"/>
                      </m:rPr>
                      <a:rPr lang="en-GB" sz="2400" b="0" i="0" smtClean="0">
                        <a:latin typeface="Cambria Math" panose="02040503050406030204" pitchFamily="18" charset="0"/>
                        <a:ea typeface="Cambria Math" panose="02040503050406030204" pitchFamily="18" charset="0"/>
                        <a:cs typeface="Open Sans Light" pitchFamily="2" charset="0"/>
                      </a:rPr>
                      <m:t>A</m:t>
                    </m:r>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B</m:t>
                    </m:r>
                    <m:r>
                      <a:rPr lang="en-GB" sz="2400" b="0" i="0" smtClean="0">
                        <a:latin typeface="Cambria Math" panose="02040503050406030204" pitchFamily="18" charset="0"/>
                        <a:ea typeface="Cambria Math" panose="02040503050406030204" pitchFamily="18" charset="0"/>
                        <a:cs typeface="Open Sans Light" pitchFamily="2" charset="0"/>
                      </a:rPr>
                      <m:t>)</m:t>
                    </m:r>
                    <m:r>
                      <a:rPr lang="en-GB" sz="2400" b="0" i="1" smtClean="0">
                        <a:latin typeface="Cambria Math" panose="02040503050406030204" pitchFamily="18" charset="0"/>
                        <a:ea typeface="Cambria Math" panose="02040503050406030204" pitchFamily="18" charset="0"/>
                        <a:cs typeface="Open Sans Light" pitchFamily="2" charset="0"/>
                      </a:rPr>
                      <m:t>=</m:t>
                    </m:r>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6</m:t>
                        </m:r>
                      </m:num>
                      <m:den>
                        <m:r>
                          <a:rPr lang="en-GB" sz="2400" b="0" i="1" smtClean="0">
                            <a:latin typeface="Cambria Math" panose="02040503050406030204" pitchFamily="18" charset="0"/>
                            <a:ea typeface="Cambria Math" panose="02040503050406030204" pitchFamily="18" charset="0"/>
                            <a:cs typeface="Open Sans" pitchFamily="2" charset="0"/>
                          </a:rPr>
                          <m:t>3</m:t>
                        </m:r>
                        <m:r>
                          <a:rPr lang="en-GB" sz="2400" i="1">
                            <a:latin typeface="Cambria Math" panose="02040503050406030204" pitchFamily="18" charset="0"/>
                            <a:ea typeface="Cambria Math" panose="02040503050406030204" pitchFamily="18" charset="0"/>
                            <a:cs typeface="Open Sans" pitchFamily="2" charset="0"/>
                          </a:rPr>
                          <m:t>6</m:t>
                        </m:r>
                      </m:den>
                    </m:f>
                    <m:r>
                      <a:rPr lang="en-GB" sz="2400" b="0" i="1" smtClean="0">
                        <a:latin typeface="Cambria Math" panose="02040503050406030204" pitchFamily="18" charset="0"/>
                        <a:ea typeface="Cambria Math" panose="02040503050406030204" pitchFamily="18" charset="0"/>
                        <a:cs typeface="Open Sans" pitchFamily="2" charset="0"/>
                      </a:rPr>
                      <m:t>+</m:t>
                    </m:r>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6</m:t>
                        </m:r>
                      </m:num>
                      <m:den>
                        <m:r>
                          <a:rPr lang="en-GB" sz="2400" b="0" i="1" smtClean="0">
                            <a:latin typeface="Cambria Math" panose="02040503050406030204" pitchFamily="18" charset="0"/>
                            <a:ea typeface="Cambria Math" panose="02040503050406030204" pitchFamily="18" charset="0"/>
                            <a:cs typeface="Open Sans" pitchFamily="2" charset="0"/>
                          </a:rPr>
                          <m:t>3</m:t>
                        </m:r>
                        <m:r>
                          <a:rPr lang="en-GB" sz="2400" i="1">
                            <a:latin typeface="Cambria Math" panose="02040503050406030204" pitchFamily="18" charset="0"/>
                            <a:ea typeface="Cambria Math" panose="02040503050406030204" pitchFamily="18" charset="0"/>
                            <a:cs typeface="Open Sans" pitchFamily="2" charset="0"/>
                          </a:rPr>
                          <m:t>6</m:t>
                        </m:r>
                      </m:den>
                    </m:f>
                    <m:r>
                      <a:rPr lang="en-GB" sz="2400" b="0" i="1" smtClean="0">
                        <a:latin typeface="Cambria Math" panose="02040503050406030204" pitchFamily="18" charset="0"/>
                        <a:ea typeface="Cambria Math" panose="02040503050406030204" pitchFamily="18" charset="0"/>
                        <a:cs typeface="Open Sans" pitchFamily="2" charset="0"/>
                      </a:rPr>
                      <m:t>=</m:t>
                    </m:r>
                    <m:f>
                      <m:fPr>
                        <m:ctrlPr>
                          <a:rPr lang="en-GB" sz="2400" i="1">
                            <a:latin typeface="Cambria Math" panose="02040503050406030204" pitchFamily="18" charset="0"/>
                            <a:ea typeface="Cambria Math" panose="02040503050406030204" pitchFamily="18" charset="0"/>
                            <a:cs typeface="Open Sans" pitchFamily="2" charset="0"/>
                          </a:rPr>
                        </m:ctrlPr>
                      </m:fPr>
                      <m:num>
                        <m:r>
                          <a:rPr lang="en-GB" sz="2400" b="0" i="1" smtClean="0">
                            <a:latin typeface="Cambria Math" panose="02040503050406030204" pitchFamily="18" charset="0"/>
                            <a:ea typeface="Cambria Math" panose="02040503050406030204" pitchFamily="18" charset="0"/>
                            <a:cs typeface="Open Sans" pitchFamily="2" charset="0"/>
                          </a:rPr>
                          <m:t>1</m:t>
                        </m:r>
                        <m:r>
                          <a:rPr lang="en-GB" sz="2400" b="0" i="1" smtClean="0">
                            <a:latin typeface="Cambria Math" panose="02040503050406030204" pitchFamily="18" charset="0"/>
                            <a:ea typeface="Cambria Math" panose="02040503050406030204" pitchFamily="18" charset="0"/>
                            <a:cs typeface="Open Sans" pitchFamily="2" charset="0"/>
                          </a:rPr>
                          <m:t>2</m:t>
                        </m:r>
                      </m:num>
                      <m:den>
                        <m:r>
                          <a:rPr lang="en-GB" sz="2400" i="1">
                            <a:latin typeface="Cambria Math" panose="02040503050406030204" pitchFamily="18" charset="0"/>
                            <a:ea typeface="Cambria Math" panose="02040503050406030204" pitchFamily="18" charset="0"/>
                            <a:cs typeface="Open Sans" pitchFamily="2" charset="0"/>
                          </a:rPr>
                          <m:t>3</m:t>
                        </m:r>
                        <m:r>
                          <a:rPr lang="en-GB" sz="2400" b="0" i="1" smtClean="0">
                            <a:latin typeface="Cambria Math" panose="02040503050406030204" pitchFamily="18" charset="0"/>
                            <a:ea typeface="Cambria Math" panose="02040503050406030204" pitchFamily="18" charset="0"/>
                            <a:cs typeface="Open Sans" pitchFamily="2" charset="0"/>
                          </a:rPr>
                          <m:t>6</m:t>
                        </m:r>
                      </m:den>
                    </m:f>
                    <m:r>
                      <a:rPr lang="en-GB" sz="2400" b="0" i="1" smtClean="0">
                        <a:latin typeface="Cambria Math" panose="02040503050406030204" pitchFamily="18" charset="0"/>
                        <a:ea typeface="Cambria Math" panose="02040503050406030204" pitchFamily="18" charset="0"/>
                        <a:cs typeface="Open Sans" pitchFamily="2" charset="0"/>
                      </a:rPr>
                      <m:t>=0.3333</m:t>
                    </m:r>
                  </m:oMath>
                </a14:m>
                <a:endParaRPr lang="en-GB" sz="2400" dirty="0">
                  <a:latin typeface="Cambria Math" panose="02040503050406030204" pitchFamily="18" charset="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7078CEA2-DA9F-387B-236A-5AFAEBE6C518}"/>
                  </a:ext>
                </a:extLst>
              </p:cNvPr>
              <p:cNvSpPr txBox="1">
                <a:spLocks noRot="1" noChangeAspect="1" noMove="1" noResize="1" noEditPoints="1" noAdjustHandles="1" noChangeArrowheads="1" noChangeShapeType="1" noTextEdit="1"/>
              </p:cNvSpPr>
              <p:nvPr/>
            </p:nvSpPr>
            <p:spPr>
              <a:xfrm>
                <a:off x="2904344" y="4627122"/>
                <a:ext cx="8952766" cy="616964"/>
              </a:xfrm>
              <a:prstGeom prst="rect">
                <a:avLst/>
              </a:prstGeom>
              <a:blipFill>
                <a:blip r:embed="rId5"/>
                <a:stretch>
                  <a:fillRect l="-1021" b="-7921"/>
                </a:stretch>
              </a:blipFill>
            </p:spPr>
            <p:txBody>
              <a:bodyPr/>
              <a:lstStyle/>
              <a:p>
                <a:r>
                  <a:rPr lang="en-GB">
                    <a:noFill/>
                  </a:rPr>
                  <a:t> </a:t>
                </a:r>
              </a:p>
            </p:txBody>
          </p:sp>
        </mc:Fallback>
      </mc:AlternateContent>
      <p:sp>
        <p:nvSpPr>
          <p:cNvPr id="3" name="Multiplication Sign 2">
            <a:extLst>
              <a:ext uri="{FF2B5EF4-FFF2-40B4-BE49-F238E27FC236}">
                <a16:creationId xmlns:a16="http://schemas.microsoft.com/office/drawing/2014/main" id="{1A3CF124-E4C5-709E-4C69-AEFD75CFE631}"/>
              </a:ext>
            </a:extLst>
          </p:cNvPr>
          <p:cNvSpPr/>
          <p:nvPr/>
        </p:nvSpPr>
        <p:spPr>
          <a:xfrm>
            <a:off x="6908800" y="1971487"/>
            <a:ext cx="2379133" cy="850900"/>
          </a:xfrm>
          <a:prstGeom prst="mathMultiply">
            <a:avLst>
              <a:gd name="adj1" fmla="val 1755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6" name="Picture 5" descr="A pair of dice with black dots&#10;&#10;Description automatically generated">
            <a:extLst>
              <a:ext uri="{FF2B5EF4-FFF2-40B4-BE49-F238E27FC236}">
                <a16:creationId xmlns:a16="http://schemas.microsoft.com/office/drawing/2014/main" id="{E2016264-3719-27C6-BB7F-B7E267A5B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712" y="3218715"/>
            <a:ext cx="1909632" cy="1909632"/>
          </a:xfrm>
          <a:prstGeom prst="rect">
            <a:avLst/>
          </a:prstGeom>
        </p:spPr>
      </p:pic>
    </p:spTree>
    <p:extLst>
      <p:ext uri="{BB962C8B-B14F-4D97-AF65-F5344CB8AC3E}">
        <p14:creationId xmlns:p14="http://schemas.microsoft.com/office/powerpoint/2010/main" val="184150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2</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SOME DEFINITIONS</a:t>
            </a:r>
          </a:p>
        </p:txBody>
      </p:sp>
      <p:sp>
        <p:nvSpPr>
          <p:cNvPr id="3" name="Rectangle 2">
            <a:extLst>
              <a:ext uri="{FF2B5EF4-FFF2-40B4-BE49-F238E27FC236}">
                <a16:creationId xmlns:a16="http://schemas.microsoft.com/office/drawing/2014/main" id="{DD844973-E68C-A44C-099C-6DEC00796D56}"/>
              </a:ext>
            </a:extLst>
          </p:cNvPr>
          <p:cNvSpPr/>
          <p:nvPr/>
        </p:nvSpPr>
        <p:spPr>
          <a:xfrm>
            <a:off x="387832" y="1462425"/>
            <a:ext cx="11521440" cy="250620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en-GB" sz="2800" b="1" dirty="0">
                <a:latin typeface="Open Sans Light" pitchFamily="2" charset="0"/>
                <a:ea typeface="Open Sans Light" pitchFamily="2" charset="0"/>
                <a:cs typeface="Open Sans Light" pitchFamily="2" charset="0"/>
              </a:rPr>
              <a:t>If, under a given assumption, the probability of a particular observed   event is extremely small, we conclude that the assumption is probably not correct</a:t>
            </a:r>
          </a:p>
        </p:txBody>
      </p:sp>
      <p:cxnSp>
        <p:nvCxnSpPr>
          <p:cNvPr id="10" name="Straight Arrow Connector 9">
            <a:extLst>
              <a:ext uri="{FF2B5EF4-FFF2-40B4-BE49-F238E27FC236}">
                <a16:creationId xmlns:a16="http://schemas.microsoft.com/office/drawing/2014/main" id="{93F5FE3E-C0AC-6E41-FB23-4DE60EB6475D}"/>
              </a:ext>
            </a:extLst>
          </p:cNvPr>
          <p:cNvCxnSpPr>
            <a:cxnSpLocks/>
          </p:cNvCxnSpPr>
          <p:nvPr/>
        </p:nvCxnSpPr>
        <p:spPr>
          <a:xfrm>
            <a:off x="1020068" y="2977647"/>
            <a:ext cx="0" cy="1367059"/>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9F9A78-7270-6C9B-0C41-365137F9CA20}"/>
              </a:ext>
            </a:extLst>
          </p:cNvPr>
          <p:cNvSpPr/>
          <p:nvPr/>
        </p:nvSpPr>
        <p:spPr>
          <a:xfrm>
            <a:off x="516467" y="2475870"/>
            <a:ext cx="972032" cy="501777"/>
          </a:xfrm>
          <a:prstGeom prst="rect">
            <a:avLst/>
          </a:prstGeom>
          <a:solidFill>
            <a:srgbClr val="CC830E">
              <a:alpha val="50980"/>
            </a:srgb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E3AF4FD-40BF-7920-2FAD-94712791DC3D}"/>
              </a:ext>
            </a:extLst>
          </p:cNvPr>
          <p:cNvSpPr txBox="1"/>
          <p:nvPr/>
        </p:nvSpPr>
        <p:spPr>
          <a:xfrm>
            <a:off x="325077" y="4219007"/>
            <a:ext cx="11036996" cy="584775"/>
          </a:xfrm>
          <a:prstGeom prst="rect">
            <a:avLst/>
          </a:prstGeom>
          <a:noFill/>
        </p:spPr>
        <p:txBody>
          <a:bodyPr wrap="none" rtlCol="0">
            <a:spAutoFit/>
          </a:bodyPr>
          <a:lstStyle/>
          <a:p>
            <a:r>
              <a:rPr lang="en-GB" sz="3200" b="1" dirty="0">
                <a:solidFill>
                  <a:schemeClr val="accent3">
                    <a:lumMod val="60000"/>
                    <a:lumOff val="40000"/>
                  </a:schemeClr>
                </a:solidFill>
                <a:latin typeface="Open Sans Light" pitchFamily="2" charset="0"/>
                <a:ea typeface="Open Sans Light" pitchFamily="2" charset="0"/>
                <a:cs typeface="Open Sans Light" pitchFamily="2" charset="0"/>
              </a:rPr>
              <a:t>event</a:t>
            </a:r>
            <a:r>
              <a:rPr lang="en-GB" sz="3200" dirty="0">
                <a:latin typeface="Open Sans Light" pitchFamily="2" charset="0"/>
                <a:ea typeface="Open Sans Light" pitchFamily="2" charset="0"/>
                <a:cs typeface="Open Sans Light" pitchFamily="2" charset="0"/>
              </a:rPr>
              <a:t>: any collection of results or outcomes of a procedure</a:t>
            </a:r>
          </a:p>
        </p:txBody>
      </p:sp>
      <p:sp>
        <p:nvSpPr>
          <p:cNvPr id="14" name="TextBox 13">
            <a:extLst>
              <a:ext uri="{FF2B5EF4-FFF2-40B4-BE49-F238E27FC236}">
                <a16:creationId xmlns:a16="http://schemas.microsoft.com/office/drawing/2014/main" id="{80274A45-B7BE-7D23-B4E6-408AF90439CF}"/>
              </a:ext>
            </a:extLst>
          </p:cNvPr>
          <p:cNvSpPr txBox="1"/>
          <p:nvPr/>
        </p:nvSpPr>
        <p:spPr>
          <a:xfrm>
            <a:off x="342662" y="4929340"/>
            <a:ext cx="10645863" cy="584775"/>
          </a:xfrm>
          <a:prstGeom prst="rect">
            <a:avLst/>
          </a:prstGeom>
          <a:noFill/>
        </p:spPr>
        <p:txBody>
          <a:bodyPr wrap="none" rtlCol="0">
            <a:spAutoFit/>
          </a:bodyPr>
          <a:lstStyle/>
          <a:p>
            <a:r>
              <a:rPr lang="en-GB" sz="3200" b="1" dirty="0">
                <a:solidFill>
                  <a:schemeClr val="accent6">
                    <a:lumMod val="60000"/>
                    <a:lumOff val="40000"/>
                  </a:schemeClr>
                </a:solidFill>
                <a:latin typeface="Open Sans Light" pitchFamily="2" charset="0"/>
                <a:ea typeface="Open Sans Light" pitchFamily="2" charset="0"/>
                <a:cs typeface="Open Sans Light" pitchFamily="2" charset="0"/>
              </a:rPr>
              <a:t>simple event</a:t>
            </a:r>
            <a:r>
              <a:rPr lang="en-GB" sz="3200" dirty="0">
                <a:latin typeface="Open Sans Light" pitchFamily="2" charset="0"/>
                <a:ea typeface="Open Sans Light" pitchFamily="2" charset="0"/>
                <a:cs typeface="Open Sans Light" pitchFamily="2" charset="0"/>
              </a:rPr>
              <a:t>: an </a:t>
            </a:r>
            <a:r>
              <a:rPr lang="en-GB" sz="3200" b="1" dirty="0">
                <a:solidFill>
                  <a:schemeClr val="accent3">
                    <a:lumMod val="60000"/>
                    <a:lumOff val="40000"/>
                  </a:schemeClr>
                </a:solidFill>
                <a:latin typeface="Open Sans Light" pitchFamily="2" charset="0"/>
                <a:ea typeface="Open Sans Light" pitchFamily="2" charset="0"/>
                <a:cs typeface="Open Sans Light" pitchFamily="2" charset="0"/>
              </a:rPr>
              <a:t>event</a:t>
            </a:r>
            <a:r>
              <a:rPr lang="en-GB" sz="3200" dirty="0">
                <a:latin typeface="Open Sans Light" pitchFamily="2" charset="0"/>
                <a:ea typeface="Open Sans Light" pitchFamily="2" charset="0"/>
                <a:cs typeface="Open Sans Light" pitchFamily="2" charset="0"/>
              </a:rPr>
              <a:t> that can’t be further broken down</a:t>
            </a:r>
          </a:p>
        </p:txBody>
      </p:sp>
      <p:sp>
        <p:nvSpPr>
          <p:cNvPr id="15" name="TextBox 14">
            <a:extLst>
              <a:ext uri="{FF2B5EF4-FFF2-40B4-BE49-F238E27FC236}">
                <a16:creationId xmlns:a16="http://schemas.microsoft.com/office/drawing/2014/main" id="{80846DD7-F98F-0B9C-EF20-DE5765795203}"/>
              </a:ext>
            </a:extLst>
          </p:cNvPr>
          <p:cNvSpPr txBox="1"/>
          <p:nvPr/>
        </p:nvSpPr>
        <p:spPr>
          <a:xfrm>
            <a:off x="325077" y="5639673"/>
            <a:ext cx="10419840" cy="584775"/>
          </a:xfrm>
          <a:prstGeom prst="rect">
            <a:avLst/>
          </a:prstGeom>
          <a:noFill/>
        </p:spPr>
        <p:txBody>
          <a:bodyPr wrap="none" rtlCol="0">
            <a:spAutoFit/>
          </a:bodyPr>
          <a:lstStyle/>
          <a:p>
            <a:r>
              <a:rPr lang="en-GB" sz="3200" b="1" dirty="0">
                <a:solidFill>
                  <a:srgbClr val="92D050"/>
                </a:solidFill>
                <a:latin typeface="Open Sans Light" pitchFamily="2" charset="0"/>
                <a:ea typeface="Open Sans Light" pitchFamily="2" charset="0"/>
                <a:cs typeface="Open Sans Light" pitchFamily="2" charset="0"/>
              </a:rPr>
              <a:t>sample space</a:t>
            </a:r>
            <a:r>
              <a:rPr lang="en-GB" sz="3200" dirty="0">
                <a:latin typeface="Open Sans Light" pitchFamily="2" charset="0"/>
                <a:ea typeface="Open Sans Light" pitchFamily="2" charset="0"/>
                <a:cs typeface="Open Sans Light" pitchFamily="2" charset="0"/>
              </a:rPr>
              <a:t>: all possible </a:t>
            </a:r>
            <a:r>
              <a:rPr lang="en-GB" sz="3200" b="1" dirty="0">
                <a:solidFill>
                  <a:schemeClr val="accent6">
                    <a:lumMod val="60000"/>
                    <a:lumOff val="40000"/>
                  </a:schemeClr>
                </a:solidFill>
                <a:latin typeface="Open Sans Light" pitchFamily="2" charset="0"/>
                <a:ea typeface="Open Sans Light" pitchFamily="2" charset="0"/>
                <a:cs typeface="Open Sans Light" pitchFamily="2" charset="0"/>
              </a:rPr>
              <a:t>simple events</a:t>
            </a:r>
            <a:r>
              <a:rPr lang="en-GB" sz="3200" b="1" dirty="0">
                <a:latin typeface="Open Sans Light" pitchFamily="2" charset="0"/>
                <a:ea typeface="Open Sans Light" pitchFamily="2" charset="0"/>
                <a:cs typeface="Open Sans Light" pitchFamily="2" charset="0"/>
              </a:rPr>
              <a:t> </a:t>
            </a:r>
            <a:r>
              <a:rPr lang="en-GB" sz="3200" dirty="0">
                <a:latin typeface="Open Sans Light" pitchFamily="2" charset="0"/>
                <a:ea typeface="Open Sans Light" pitchFamily="2" charset="0"/>
                <a:cs typeface="Open Sans Light" pitchFamily="2" charset="0"/>
              </a:rPr>
              <a:t>of a procedure</a:t>
            </a:r>
          </a:p>
        </p:txBody>
      </p:sp>
      <p:sp>
        <p:nvSpPr>
          <p:cNvPr id="18" name="TextBox 17">
            <a:extLst>
              <a:ext uri="{FF2B5EF4-FFF2-40B4-BE49-F238E27FC236}">
                <a16:creationId xmlns:a16="http://schemas.microsoft.com/office/drawing/2014/main" id="{B5202580-FF0D-7917-5E6E-1B37FFFF0143}"/>
              </a:ext>
            </a:extLst>
          </p:cNvPr>
          <p:cNvSpPr txBox="1"/>
          <p:nvPr/>
        </p:nvSpPr>
        <p:spPr>
          <a:xfrm>
            <a:off x="3012099" y="1418984"/>
            <a:ext cx="6167802" cy="523220"/>
          </a:xfrm>
          <a:prstGeom prst="rect">
            <a:avLst/>
          </a:prstGeom>
          <a:noFill/>
        </p:spPr>
        <p:txBody>
          <a:bodyPr wrap="square">
            <a:spAutoFit/>
          </a:bodyPr>
          <a:lstStyle/>
          <a:p>
            <a:pPr algn="ctr"/>
            <a:r>
              <a:rPr lang="en-GB" sz="2800" dirty="0">
                <a:latin typeface="Open Sans ExtraBold" pitchFamily="2" charset="0"/>
                <a:ea typeface="Open Sans ExtraBold" pitchFamily="2" charset="0"/>
                <a:cs typeface="Open Sans ExtraBold" pitchFamily="2" charset="0"/>
              </a:rPr>
              <a:t>RARE EVENT RULE</a:t>
            </a:r>
            <a:r>
              <a:rPr lang="en-GB" sz="2800" dirty="0">
                <a:latin typeface="Open Sans Light" pitchFamily="2" charset="0"/>
                <a:ea typeface="Open Sans Light" pitchFamily="2" charset="0"/>
                <a:cs typeface="Open Sans Light" pitchFamily="2" charset="0"/>
              </a:rPr>
              <a:t> </a:t>
            </a:r>
            <a:endParaRPr lang="en-GB" sz="2800" dirty="0"/>
          </a:p>
        </p:txBody>
      </p:sp>
    </p:spTree>
    <p:extLst>
      <p:ext uri="{BB962C8B-B14F-4D97-AF65-F5344CB8AC3E}">
        <p14:creationId xmlns:p14="http://schemas.microsoft.com/office/powerpoint/2010/main" val="98989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3</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EXAMPLES</a:t>
            </a:r>
          </a:p>
        </p:txBody>
      </p:sp>
      <p:sp>
        <p:nvSpPr>
          <p:cNvPr id="13" name="TextBox 12">
            <a:extLst>
              <a:ext uri="{FF2B5EF4-FFF2-40B4-BE49-F238E27FC236}">
                <a16:creationId xmlns:a16="http://schemas.microsoft.com/office/drawing/2014/main" id="{EE3AF4FD-40BF-7920-2FAD-94712791DC3D}"/>
              </a:ext>
            </a:extLst>
          </p:cNvPr>
          <p:cNvSpPr txBox="1"/>
          <p:nvPr/>
        </p:nvSpPr>
        <p:spPr>
          <a:xfrm>
            <a:off x="484444" y="1192588"/>
            <a:ext cx="11036996" cy="584775"/>
          </a:xfrm>
          <a:prstGeom prst="rect">
            <a:avLst/>
          </a:prstGeom>
          <a:noFill/>
        </p:spPr>
        <p:txBody>
          <a:bodyPr wrap="none" rtlCol="0">
            <a:spAutoFit/>
          </a:bodyPr>
          <a:lstStyle/>
          <a:p>
            <a:r>
              <a:rPr lang="en-GB" sz="3200" b="1" dirty="0">
                <a:solidFill>
                  <a:schemeClr val="accent3">
                    <a:lumMod val="60000"/>
                    <a:lumOff val="40000"/>
                  </a:schemeClr>
                </a:solidFill>
                <a:latin typeface="Open Sans Light" pitchFamily="2" charset="0"/>
                <a:ea typeface="Open Sans Light" pitchFamily="2" charset="0"/>
                <a:cs typeface="Open Sans Light" pitchFamily="2" charset="0"/>
              </a:rPr>
              <a:t>event</a:t>
            </a:r>
            <a:r>
              <a:rPr lang="en-GB" sz="3200" dirty="0">
                <a:latin typeface="Open Sans Light" pitchFamily="2" charset="0"/>
                <a:ea typeface="Open Sans Light" pitchFamily="2" charset="0"/>
                <a:cs typeface="Open Sans Light" pitchFamily="2" charset="0"/>
              </a:rPr>
              <a:t>: any collection of results or outcomes of a procedure</a:t>
            </a:r>
          </a:p>
        </p:txBody>
      </p:sp>
      <p:sp>
        <p:nvSpPr>
          <p:cNvPr id="14" name="TextBox 13">
            <a:extLst>
              <a:ext uri="{FF2B5EF4-FFF2-40B4-BE49-F238E27FC236}">
                <a16:creationId xmlns:a16="http://schemas.microsoft.com/office/drawing/2014/main" id="{80274A45-B7BE-7D23-B4E6-408AF90439CF}"/>
              </a:ext>
            </a:extLst>
          </p:cNvPr>
          <p:cNvSpPr txBox="1"/>
          <p:nvPr/>
        </p:nvSpPr>
        <p:spPr>
          <a:xfrm>
            <a:off x="502029" y="1902921"/>
            <a:ext cx="10645863" cy="584775"/>
          </a:xfrm>
          <a:prstGeom prst="rect">
            <a:avLst/>
          </a:prstGeom>
          <a:noFill/>
        </p:spPr>
        <p:txBody>
          <a:bodyPr wrap="none" rtlCol="0">
            <a:spAutoFit/>
          </a:bodyPr>
          <a:lstStyle/>
          <a:p>
            <a:r>
              <a:rPr lang="en-GB" sz="3200" b="1" dirty="0">
                <a:solidFill>
                  <a:schemeClr val="accent6">
                    <a:lumMod val="60000"/>
                    <a:lumOff val="40000"/>
                  </a:schemeClr>
                </a:solidFill>
                <a:latin typeface="Open Sans Light" pitchFamily="2" charset="0"/>
                <a:ea typeface="Open Sans Light" pitchFamily="2" charset="0"/>
                <a:cs typeface="Open Sans Light" pitchFamily="2" charset="0"/>
              </a:rPr>
              <a:t>simple event</a:t>
            </a:r>
            <a:r>
              <a:rPr lang="en-GB" sz="3200" dirty="0">
                <a:latin typeface="Open Sans Light" pitchFamily="2" charset="0"/>
                <a:ea typeface="Open Sans Light" pitchFamily="2" charset="0"/>
                <a:cs typeface="Open Sans Light" pitchFamily="2" charset="0"/>
              </a:rPr>
              <a:t>: an </a:t>
            </a:r>
            <a:r>
              <a:rPr lang="en-GB" sz="3200" b="1" dirty="0">
                <a:solidFill>
                  <a:schemeClr val="accent3">
                    <a:lumMod val="60000"/>
                    <a:lumOff val="40000"/>
                  </a:schemeClr>
                </a:solidFill>
                <a:latin typeface="Open Sans Light" pitchFamily="2" charset="0"/>
                <a:ea typeface="Open Sans Light" pitchFamily="2" charset="0"/>
                <a:cs typeface="Open Sans Light" pitchFamily="2" charset="0"/>
              </a:rPr>
              <a:t>event</a:t>
            </a:r>
            <a:r>
              <a:rPr lang="en-GB" sz="3200" dirty="0">
                <a:latin typeface="Open Sans Light" pitchFamily="2" charset="0"/>
                <a:ea typeface="Open Sans Light" pitchFamily="2" charset="0"/>
                <a:cs typeface="Open Sans Light" pitchFamily="2" charset="0"/>
              </a:rPr>
              <a:t> that can’t be further broken down</a:t>
            </a:r>
          </a:p>
        </p:txBody>
      </p:sp>
      <p:sp>
        <p:nvSpPr>
          <p:cNvPr id="15" name="TextBox 14">
            <a:extLst>
              <a:ext uri="{FF2B5EF4-FFF2-40B4-BE49-F238E27FC236}">
                <a16:creationId xmlns:a16="http://schemas.microsoft.com/office/drawing/2014/main" id="{80846DD7-F98F-0B9C-EF20-DE5765795203}"/>
              </a:ext>
            </a:extLst>
          </p:cNvPr>
          <p:cNvSpPr txBox="1"/>
          <p:nvPr/>
        </p:nvSpPr>
        <p:spPr>
          <a:xfrm>
            <a:off x="484444" y="2613254"/>
            <a:ext cx="10419840" cy="584775"/>
          </a:xfrm>
          <a:prstGeom prst="rect">
            <a:avLst/>
          </a:prstGeom>
          <a:noFill/>
        </p:spPr>
        <p:txBody>
          <a:bodyPr wrap="none" rtlCol="0">
            <a:spAutoFit/>
          </a:bodyPr>
          <a:lstStyle/>
          <a:p>
            <a:r>
              <a:rPr lang="en-GB" sz="3200" b="1" dirty="0">
                <a:solidFill>
                  <a:srgbClr val="92D050"/>
                </a:solidFill>
                <a:latin typeface="Open Sans Light" pitchFamily="2" charset="0"/>
                <a:ea typeface="Open Sans Light" pitchFamily="2" charset="0"/>
                <a:cs typeface="Open Sans Light" pitchFamily="2" charset="0"/>
              </a:rPr>
              <a:t>sample space</a:t>
            </a:r>
            <a:r>
              <a:rPr lang="en-GB" sz="3200" dirty="0">
                <a:latin typeface="Open Sans Light" pitchFamily="2" charset="0"/>
                <a:ea typeface="Open Sans Light" pitchFamily="2" charset="0"/>
                <a:cs typeface="Open Sans Light" pitchFamily="2" charset="0"/>
              </a:rPr>
              <a:t>: all possible </a:t>
            </a:r>
            <a:r>
              <a:rPr lang="en-GB" sz="3200" b="1" dirty="0">
                <a:solidFill>
                  <a:schemeClr val="accent6">
                    <a:lumMod val="60000"/>
                    <a:lumOff val="40000"/>
                  </a:schemeClr>
                </a:solidFill>
                <a:latin typeface="Open Sans Light" pitchFamily="2" charset="0"/>
                <a:ea typeface="Open Sans Light" pitchFamily="2" charset="0"/>
                <a:cs typeface="Open Sans Light" pitchFamily="2" charset="0"/>
              </a:rPr>
              <a:t>simple events</a:t>
            </a:r>
            <a:r>
              <a:rPr lang="en-GB" sz="3200" b="1" dirty="0">
                <a:latin typeface="Open Sans Light" pitchFamily="2" charset="0"/>
                <a:ea typeface="Open Sans Light" pitchFamily="2" charset="0"/>
                <a:cs typeface="Open Sans Light" pitchFamily="2" charset="0"/>
              </a:rPr>
              <a:t> </a:t>
            </a:r>
            <a:r>
              <a:rPr lang="en-GB" sz="3200" dirty="0">
                <a:latin typeface="Open Sans Light" pitchFamily="2" charset="0"/>
                <a:ea typeface="Open Sans Light" pitchFamily="2" charset="0"/>
                <a:cs typeface="Open Sans Light" pitchFamily="2" charset="0"/>
              </a:rPr>
              <a:t>of a procedure</a:t>
            </a:r>
          </a:p>
        </p:txBody>
      </p:sp>
      <p:sp>
        <p:nvSpPr>
          <p:cNvPr id="6" name="TextBox 5">
            <a:extLst>
              <a:ext uri="{FF2B5EF4-FFF2-40B4-BE49-F238E27FC236}">
                <a16:creationId xmlns:a16="http://schemas.microsoft.com/office/drawing/2014/main" id="{A468EEA5-2CD0-491C-B791-457902CA7AF6}"/>
              </a:ext>
            </a:extLst>
          </p:cNvPr>
          <p:cNvSpPr txBox="1"/>
          <p:nvPr/>
        </p:nvSpPr>
        <p:spPr>
          <a:xfrm>
            <a:off x="516467" y="3558717"/>
            <a:ext cx="2348720"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PROCEDURE</a:t>
            </a:r>
          </a:p>
        </p:txBody>
      </p:sp>
      <p:sp>
        <p:nvSpPr>
          <p:cNvPr id="7" name="TextBox 6">
            <a:extLst>
              <a:ext uri="{FF2B5EF4-FFF2-40B4-BE49-F238E27FC236}">
                <a16:creationId xmlns:a16="http://schemas.microsoft.com/office/drawing/2014/main" id="{0587B058-90FF-EF59-03E5-DE98B66DC317}"/>
              </a:ext>
            </a:extLst>
          </p:cNvPr>
          <p:cNvSpPr txBox="1"/>
          <p:nvPr/>
        </p:nvSpPr>
        <p:spPr>
          <a:xfrm>
            <a:off x="3781343" y="3558717"/>
            <a:ext cx="3130985"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EXAMPLE EVENT</a:t>
            </a:r>
          </a:p>
        </p:txBody>
      </p:sp>
      <p:sp>
        <p:nvSpPr>
          <p:cNvPr id="8" name="TextBox 7">
            <a:extLst>
              <a:ext uri="{FF2B5EF4-FFF2-40B4-BE49-F238E27FC236}">
                <a16:creationId xmlns:a16="http://schemas.microsoft.com/office/drawing/2014/main" id="{B60C61BC-C409-8CD1-491B-95C82171C1CC}"/>
              </a:ext>
            </a:extLst>
          </p:cNvPr>
          <p:cNvSpPr txBox="1"/>
          <p:nvPr/>
        </p:nvSpPr>
        <p:spPr>
          <a:xfrm>
            <a:off x="8377804" y="3558717"/>
            <a:ext cx="2852063"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SAMPLE SPACE</a:t>
            </a:r>
          </a:p>
        </p:txBody>
      </p:sp>
      <p:sp>
        <p:nvSpPr>
          <p:cNvPr id="9" name="TextBox 8">
            <a:extLst>
              <a:ext uri="{FF2B5EF4-FFF2-40B4-BE49-F238E27FC236}">
                <a16:creationId xmlns:a16="http://schemas.microsoft.com/office/drawing/2014/main" id="{A83A1231-BFDF-50F1-1E68-F9D7E3ED5348}"/>
              </a:ext>
            </a:extLst>
          </p:cNvPr>
          <p:cNvSpPr txBox="1"/>
          <p:nvPr/>
        </p:nvSpPr>
        <p:spPr>
          <a:xfrm>
            <a:off x="835463" y="4355228"/>
            <a:ext cx="1710725" cy="461665"/>
          </a:xfrm>
          <a:prstGeom prst="rect">
            <a:avLst/>
          </a:prstGeom>
          <a:noFill/>
        </p:spPr>
        <p:txBody>
          <a:bodyPr wrap="none" rtlCol="0">
            <a:spAutoFit/>
          </a:bodyPr>
          <a:lstStyle/>
          <a:p>
            <a:pPr algn="ctr"/>
            <a:r>
              <a:rPr lang="en-GB" sz="2400" dirty="0">
                <a:latin typeface="Open Sans" pitchFamily="2" charset="0"/>
                <a:ea typeface="Open Sans" pitchFamily="2" charset="0"/>
                <a:cs typeface="Open Sans" pitchFamily="2" charset="0"/>
              </a:rPr>
              <a:t>1 coin toss</a:t>
            </a:r>
          </a:p>
        </p:txBody>
      </p:sp>
      <p:sp>
        <p:nvSpPr>
          <p:cNvPr id="12" name="TextBox 11">
            <a:extLst>
              <a:ext uri="{FF2B5EF4-FFF2-40B4-BE49-F238E27FC236}">
                <a16:creationId xmlns:a16="http://schemas.microsoft.com/office/drawing/2014/main" id="{56ECE302-00C9-C91C-C2FA-33211F29257D}"/>
              </a:ext>
            </a:extLst>
          </p:cNvPr>
          <p:cNvSpPr txBox="1"/>
          <p:nvPr/>
        </p:nvSpPr>
        <p:spPr>
          <a:xfrm>
            <a:off x="675164" y="5375779"/>
            <a:ext cx="2031325" cy="461665"/>
          </a:xfrm>
          <a:prstGeom prst="rect">
            <a:avLst/>
          </a:prstGeom>
          <a:noFill/>
        </p:spPr>
        <p:txBody>
          <a:bodyPr wrap="none" rtlCol="0">
            <a:spAutoFit/>
          </a:bodyPr>
          <a:lstStyle/>
          <a:p>
            <a:pPr algn="ctr"/>
            <a:r>
              <a:rPr lang="en-GB" sz="2400" dirty="0">
                <a:latin typeface="Open Sans" pitchFamily="2" charset="0"/>
                <a:ea typeface="Open Sans" pitchFamily="2" charset="0"/>
                <a:cs typeface="Open Sans" pitchFamily="2" charset="0"/>
              </a:rPr>
              <a:t>3 coin tosses</a:t>
            </a:r>
          </a:p>
        </p:txBody>
      </p:sp>
      <p:sp>
        <p:nvSpPr>
          <p:cNvPr id="16" name="TextBox 15">
            <a:extLst>
              <a:ext uri="{FF2B5EF4-FFF2-40B4-BE49-F238E27FC236}">
                <a16:creationId xmlns:a16="http://schemas.microsoft.com/office/drawing/2014/main" id="{227445C2-E6C4-1675-069E-E363CED20773}"/>
              </a:ext>
            </a:extLst>
          </p:cNvPr>
          <p:cNvSpPr txBox="1"/>
          <p:nvPr/>
        </p:nvSpPr>
        <p:spPr>
          <a:xfrm>
            <a:off x="4555593" y="4355228"/>
            <a:ext cx="1582484" cy="461665"/>
          </a:xfrm>
          <a:prstGeom prst="rect">
            <a:avLst/>
          </a:prstGeom>
          <a:noFill/>
        </p:spPr>
        <p:txBody>
          <a:bodyPr wrap="none" rtlCol="0">
            <a:spAutoFit/>
          </a:bodyPr>
          <a:lstStyle/>
          <a:p>
            <a:pPr algn="ctr"/>
            <a:r>
              <a:rPr lang="en-GB" sz="2400" dirty="0">
                <a:solidFill>
                  <a:schemeClr val="accent6">
                    <a:lumMod val="60000"/>
                    <a:lumOff val="40000"/>
                  </a:schemeClr>
                </a:solidFill>
                <a:latin typeface="Open Sans" pitchFamily="2" charset="0"/>
                <a:ea typeface="Open Sans" pitchFamily="2" charset="0"/>
                <a:cs typeface="Open Sans" pitchFamily="2" charset="0"/>
              </a:rPr>
              <a:t>Heads (H)</a:t>
            </a:r>
          </a:p>
        </p:txBody>
      </p:sp>
      <p:sp>
        <p:nvSpPr>
          <p:cNvPr id="17" name="TextBox 16">
            <a:extLst>
              <a:ext uri="{FF2B5EF4-FFF2-40B4-BE49-F238E27FC236}">
                <a16:creationId xmlns:a16="http://schemas.microsoft.com/office/drawing/2014/main" id="{4F2E6544-EAEE-F92F-C970-420B276D6D08}"/>
              </a:ext>
            </a:extLst>
          </p:cNvPr>
          <p:cNvSpPr txBox="1"/>
          <p:nvPr/>
        </p:nvSpPr>
        <p:spPr>
          <a:xfrm>
            <a:off x="4065074" y="5191112"/>
            <a:ext cx="2563522" cy="830997"/>
          </a:xfrm>
          <a:prstGeom prst="rect">
            <a:avLst/>
          </a:prstGeom>
          <a:noFill/>
        </p:spPr>
        <p:txBody>
          <a:bodyPr wrap="none" rtlCol="0">
            <a:spAutoFit/>
          </a:bodyPr>
          <a:lstStyle/>
          <a:p>
            <a:pPr algn="ctr"/>
            <a:r>
              <a:rPr lang="en-GB" sz="2400" dirty="0">
                <a:solidFill>
                  <a:schemeClr val="accent3">
                    <a:lumMod val="60000"/>
                    <a:lumOff val="40000"/>
                  </a:schemeClr>
                </a:solidFill>
                <a:latin typeface="Open Sans" pitchFamily="2" charset="0"/>
                <a:ea typeface="Open Sans" pitchFamily="2" charset="0"/>
                <a:cs typeface="Open Sans" pitchFamily="2" charset="0"/>
              </a:rPr>
              <a:t>2 heads 1 tail</a:t>
            </a:r>
          </a:p>
          <a:p>
            <a:pPr algn="ctr"/>
            <a:r>
              <a:rPr lang="en-GB" sz="2400" dirty="0">
                <a:latin typeface="Open Sans" pitchFamily="2" charset="0"/>
                <a:ea typeface="Open Sans" pitchFamily="2" charset="0"/>
                <a:cs typeface="Open Sans" pitchFamily="2" charset="0"/>
              </a:rPr>
              <a:t>(</a:t>
            </a:r>
            <a:r>
              <a:rPr lang="en-GB" sz="2400" dirty="0">
                <a:solidFill>
                  <a:schemeClr val="accent6">
                    <a:lumMod val="60000"/>
                    <a:lumOff val="40000"/>
                  </a:schemeClr>
                </a:solidFill>
                <a:latin typeface="Open Sans" pitchFamily="2" charset="0"/>
                <a:ea typeface="Open Sans" pitchFamily="2" charset="0"/>
                <a:cs typeface="Open Sans" pitchFamily="2" charset="0"/>
              </a:rPr>
              <a:t>HHT</a:t>
            </a:r>
            <a:r>
              <a:rPr lang="en-GB" sz="2400" dirty="0">
                <a:latin typeface="Open Sans" pitchFamily="2" charset="0"/>
                <a:ea typeface="Open Sans" pitchFamily="2" charset="0"/>
                <a:cs typeface="Open Sans" pitchFamily="2" charset="0"/>
              </a:rPr>
              <a:t>, </a:t>
            </a:r>
            <a:r>
              <a:rPr lang="en-GB" sz="2400" dirty="0">
                <a:solidFill>
                  <a:schemeClr val="accent6">
                    <a:lumMod val="60000"/>
                    <a:lumOff val="40000"/>
                  </a:schemeClr>
                </a:solidFill>
                <a:latin typeface="Open Sans" pitchFamily="2" charset="0"/>
                <a:ea typeface="Open Sans" pitchFamily="2" charset="0"/>
                <a:cs typeface="Open Sans" pitchFamily="2" charset="0"/>
              </a:rPr>
              <a:t>HTH</a:t>
            </a:r>
            <a:r>
              <a:rPr lang="en-GB" sz="2400" dirty="0">
                <a:latin typeface="Open Sans" pitchFamily="2" charset="0"/>
                <a:ea typeface="Open Sans" pitchFamily="2" charset="0"/>
                <a:cs typeface="Open Sans" pitchFamily="2" charset="0"/>
              </a:rPr>
              <a:t>, </a:t>
            </a:r>
            <a:r>
              <a:rPr lang="en-GB" sz="2400" dirty="0">
                <a:solidFill>
                  <a:schemeClr val="accent6">
                    <a:lumMod val="60000"/>
                    <a:lumOff val="40000"/>
                  </a:schemeClr>
                </a:solidFill>
                <a:latin typeface="Open Sans" pitchFamily="2" charset="0"/>
                <a:ea typeface="Open Sans" pitchFamily="2" charset="0"/>
                <a:cs typeface="Open Sans" pitchFamily="2" charset="0"/>
              </a:rPr>
              <a:t>THH</a:t>
            </a:r>
            <a:r>
              <a:rPr lang="en-GB" sz="2400" dirty="0">
                <a:latin typeface="Open Sans" pitchFamily="2" charset="0"/>
                <a:ea typeface="Open Sans" pitchFamily="2" charset="0"/>
                <a:cs typeface="Open Sans" pitchFamily="2" charset="0"/>
              </a:rPr>
              <a:t>)</a:t>
            </a:r>
          </a:p>
        </p:txBody>
      </p:sp>
      <p:sp>
        <p:nvSpPr>
          <p:cNvPr id="19" name="TextBox 18">
            <a:extLst>
              <a:ext uri="{FF2B5EF4-FFF2-40B4-BE49-F238E27FC236}">
                <a16:creationId xmlns:a16="http://schemas.microsoft.com/office/drawing/2014/main" id="{CEA2F93E-BFF1-3761-972E-F3C0422450B7}"/>
              </a:ext>
            </a:extLst>
          </p:cNvPr>
          <p:cNvSpPr txBox="1"/>
          <p:nvPr/>
        </p:nvSpPr>
        <p:spPr>
          <a:xfrm>
            <a:off x="9338002" y="4360277"/>
            <a:ext cx="973343"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{H, T}</a:t>
            </a:r>
          </a:p>
        </p:txBody>
      </p:sp>
      <p:sp>
        <p:nvSpPr>
          <p:cNvPr id="20" name="TextBox 19">
            <a:extLst>
              <a:ext uri="{FF2B5EF4-FFF2-40B4-BE49-F238E27FC236}">
                <a16:creationId xmlns:a16="http://schemas.microsoft.com/office/drawing/2014/main" id="{5F320A09-4CCD-AC57-9A2E-CC76EDC1B028}"/>
              </a:ext>
            </a:extLst>
          </p:cNvPr>
          <p:cNvSpPr txBox="1"/>
          <p:nvPr/>
        </p:nvSpPr>
        <p:spPr>
          <a:xfrm>
            <a:off x="8150652" y="5191114"/>
            <a:ext cx="3378200" cy="830997"/>
          </a:xfrm>
          <a:prstGeom prst="rect">
            <a:avLst/>
          </a:prstGeom>
          <a:noFill/>
        </p:spPr>
        <p:txBody>
          <a:bodyPr wrap="square" rtlCol="0">
            <a:spAutoFit/>
          </a:bodyPr>
          <a:lstStyle/>
          <a:p>
            <a:pPr algn="ctr"/>
            <a:r>
              <a:rPr lang="en-GB" sz="2400" dirty="0">
                <a:latin typeface="Open Sans" pitchFamily="2" charset="0"/>
                <a:ea typeface="Open Sans" pitchFamily="2" charset="0"/>
                <a:cs typeface="Open Sans" pitchFamily="2" charset="0"/>
              </a:rPr>
              <a:t>{HHH, HHT, HTH, HTT, THH, THT, TTH, TTT}</a:t>
            </a:r>
          </a:p>
        </p:txBody>
      </p:sp>
      <p:cxnSp>
        <p:nvCxnSpPr>
          <p:cNvPr id="22" name="Straight Connector 21">
            <a:extLst>
              <a:ext uri="{FF2B5EF4-FFF2-40B4-BE49-F238E27FC236}">
                <a16:creationId xmlns:a16="http://schemas.microsoft.com/office/drawing/2014/main" id="{728D3035-9E2C-C682-57EB-5F09DB9EBCD7}"/>
              </a:ext>
            </a:extLst>
          </p:cNvPr>
          <p:cNvCxnSpPr/>
          <p:nvPr/>
        </p:nvCxnSpPr>
        <p:spPr>
          <a:xfrm>
            <a:off x="338667" y="4081937"/>
            <a:ext cx="111901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2ABF220-C62D-74B7-9A68-CD94EE2A66FD}"/>
              </a:ext>
            </a:extLst>
          </p:cNvPr>
          <p:cNvCxnSpPr/>
          <p:nvPr/>
        </p:nvCxnSpPr>
        <p:spPr>
          <a:xfrm>
            <a:off x="3234267" y="3558717"/>
            <a:ext cx="0" cy="2901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0130BD-55C8-707C-4D18-61A0EF915341}"/>
              </a:ext>
            </a:extLst>
          </p:cNvPr>
          <p:cNvCxnSpPr/>
          <p:nvPr/>
        </p:nvCxnSpPr>
        <p:spPr>
          <a:xfrm>
            <a:off x="7628467" y="3558717"/>
            <a:ext cx="0" cy="2901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62F800-96FA-3EAF-1C72-7785E2FCE12A}"/>
              </a:ext>
            </a:extLst>
          </p:cNvPr>
          <p:cNvCxnSpPr>
            <a:cxnSpLocks/>
          </p:cNvCxnSpPr>
          <p:nvPr/>
        </p:nvCxnSpPr>
        <p:spPr>
          <a:xfrm flipV="1">
            <a:off x="338667" y="5033888"/>
            <a:ext cx="11190185" cy="32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65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4</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EXAMPLES</a:t>
            </a:r>
          </a:p>
        </p:txBody>
      </p:sp>
      <p:sp>
        <p:nvSpPr>
          <p:cNvPr id="13" name="TextBox 12">
            <a:extLst>
              <a:ext uri="{FF2B5EF4-FFF2-40B4-BE49-F238E27FC236}">
                <a16:creationId xmlns:a16="http://schemas.microsoft.com/office/drawing/2014/main" id="{EE3AF4FD-40BF-7920-2FAD-94712791DC3D}"/>
              </a:ext>
            </a:extLst>
          </p:cNvPr>
          <p:cNvSpPr txBox="1"/>
          <p:nvPr/>
        </p:nvSpPr>
        <p:spPr>
          <a:xfrm>
            <a:off x="484444" y="1192588"/>
            <a:ext cx="11036996" cy="584775"/>
          </a:xfrm>
          <a:prstGeom prst="rect">
            <a:avLst/>
          </a:prstGeom>
          <a:noFill/>
        </p:spPr>
        <p:txBody>
          <a:bodyPr wrap="none" rtlCol="0">
            <a:spAutoFit/>
          </a:bodyPr>
          <a:lstStyle/>
          <a:p>
            <a:r>
              <a:rPr lang="en-GB" sz="3200" b="1" dirty="0">
                <a:solidFill>
                  <a:schemeClr val="accent3">
                    <a:lumMod val="60000"/>
                    <a:lumOff val="40000"/>
                  </a:schemeClr>
                </a:solidFill>
                <a:latin typeface="Open Sans Light" pitchFamily="2" charset="0"/>
                <a:ea typeface="Open Sans Light" pitchFamily="2" charset="0"/>
                <a:cs typeface="Open Sans Light" pitchFamily="2" charset="0"/>
              </a:rPr>
              <a:t>event</a:t>
            </a:r>
            <a:r>
              <a:rPr lang="en-GB" sz="3200" dirty="0">
                <a:latin typeface="Open Sans Light" pitchFamily="2" charset="0"/>
                <a:ea typeface="Open Sans Light" pitchFamily="2" charset="0"/>
                <a:cs typeface="Open Sans Light" pitchFamily="2" charset="0"/>
              </a:rPr>
              <a:t>: any collection of results or outcomes of a procedure</a:t>
            </a:r>
          </a:p>
        </p:txBody>
      </p:sp>
      <p:sp>
        <p:nvSpPr>
          <p:cNvPr id="14" name="TextBox 13">
            <a:extLst>
              <a:ext uri="{FF2B5EF4-FFF2-40B4-BE49-F238E27FC236}">
                <a16:creationId xmlns:a16="http://schemas.microsoft.com/office/drawing/2014/main" id="{80274A45-B7BE-7D23-B4E6-408AF90439CF}"/>
              </a:ext>
            </a:extLst>
          </p:cNvPr>
          <p:cNvSpPr txBox="1"/>
          <p:nvPr/>
        </p:nvSpPr>
        <p:spPr>
          <a:xfrm>
            <a:off x="502029" y="1902921"/>
            <a:ext cx="10645863" cy="584775"/>
          </a:xfrm>
          <a:prstGeom prst="rect">
            <a:avLst/>
          </a:prstGeom>
          <a:noFill/>
        </p:spPr>
        <p:txBody>
          <a:bodyPr wrap="none" rtlCol="0">
            <a:spAutoFit/>
          </a:bodyPr>
          <a:lstStyle/>
          <a:p>
            <a:r>
              <a:rPr lang="en-GB" sz="3200" b="1" dirty="0">
                <a:solidFill>
                  <a:schemeClr val="accent6">
                    <a:lumMod val="60000"/>
                    <a:lumOff val="40000"/>
                  </a:schemeClr>
                </a:solidFill>
                <a:latin typeface="Open Sans Light" pitchFamily="2" charset="0"/>
                <a:ea typeface="Open Sans Light" pitchFamily="2" charset="0"/>
                <a:cs typeface="Open Sans Light" pitchFamily="2" charset="0"/>
              </a:rPr>
              <a:t>simple event</a:t>
            </a:r>
            <a:r>
              <a:rPr lang="en-GB" sz="3200" dirty="0">
                <a:latin typeface="Open Sans Light" pitchFamily="2" charset="0"/>
                <a:ea typeface="Open Sans Light" pitchFamily="2" charset="0"/>
                <a:cs typeface="Open Sans Light" pitchFamily="2" charset="0"/>
              </a:rPr>
              <a:t>: an </a:t>
            </a:r>
            <a:r>
              <a:rPr lang="en-GB" sz="3200" b="1" dirty="0">
                <a:solidFill>
                  <a:schemeClr val="accent3">
                    <a:lumMod val="60000"/>
                    <a:lumOff val="40000"/>
                  </a:schemeClr>
                </a:solidFill>
                <a:latin typeface="Open Sans Light" pitchFamily="2" charset="0"/>
                <a:ea typeface="Open Sans Light" pitchFamily="2" charset="0"/>
                <a:cs typeface="Open Sans Light" pitchFamily="2" charset="0"/>
              </a:rPr>
              <a:t>event</a:t>
            </a:r>
            <a:r>
              <a:rPr lang="en-GB" sz="3200" dirty="0">
                <a:latin typeface="Open Sans Light" pitchFamily="2" charset="0"/>
                <a:ea typeface="Open Sans Light" pitchFamily="2" charset="0"/>
                <a:cs typeface="Open Sans Light" pitchFamily="2" charset="0"/>
              </a:rPr>
              <a:t> that can’t be further broken down</a:t>
            </a:r>
          </a:p>
        </p:txBody>
      </p:sp>
      <p:sp>
        <p:nvSpPr>
          <p:cNvPr id="15" name="TextBox 14">
            <a:extLst>
              <a:ext uri="{FF2B5EF4-FFF2-40B4-BE49-F238E27FC236}">
                <a16:creationId xmlns:a16="http://schemas.microsoft.com/office/drawing/2014/main" id="{80846DD7-F98F-0B9C-EF20-DE5765795203}"/>
              </a:ext>
            </a:extLst>
          </p:cNvPr>
          <p:cNvSpPr txBox="1"/>
          <p:nvPr/>
        </p:nvSpPr>
        <p:spPr>
          <a:xfrm>
            <a:off x="484444" y="2613254"/>
            <a:ext cx="10419840" cy="584775"/>
          </a:xfrm>
          <a:prstGeom prst="rect">
            <a:avLst/>
          </a:prstGeom>
          <a:noFill/>
        </p:spPr>
        <p:txBody>
          <a:bodyPr wrap="none" rtlCol="0">
            <a:spAutoFit/>
          </a:bodyPr>
          <a:lstStyle/>
          <a:p>
            <a:r>
              <a:rPr lang="en-GB" sz="3200" b="1" dirty="0">
                <a:solidFill>
                  <a:srgbClr val="92D050"/>
                </a:solidFill>
                <a:latin typeface="Open Sans Light" pitchFamily="2" charset="0"/>
                <a:ea typeface="Open Sans Light" pitchFamily="2" charset="0"/>
                <a:cs typeface="Open Sans Light" pitchFamily="2" charset="0"/>
              </a:rPr>
              <a:t>sample space</a:t>
            </a:r>
            <a:r>
              <a:rPr lang="en-GB" sz="3200" dirty="0">
                <a:latin typeface="Open Sans Light" pitchFamily="2" charset="0"/>
                <a:ea typeface="Open Sans Light" pitchFamily="2" charset="0"/>
                <a:cs typeface="Open Sans Light" pitchFamily="2" charset="0"/>
              </a:rPr>
              <a:t>: all possible </a:t>
            </a:r>
            <a:r>
              <a:rPr lang="en-GB" sz="3200" b="1" dirty="0">
                <a:solidFill>
                  <a:schemeClr val="accent6">
                    <a:lumMod val="60000"/>
                    <a:lumOff val="40000"/>
                  </a:schemeClr>
                </a:solidFill>
                <a:latin typeface="Open Sans Light" pitchFamily="2" charset="0"/>
                <a:ea typeface="Open Sans Light" pitchFamily="2" charset="0"/>
                <a:cs typeface="Open Sans Light" pitchFamily="2" charset="0"/>
              </a:rPr>
              <a:t>simple events</a:t>
            </a:r>
            <a:r>
              <a:rPr lang="en-GB" sz="3200" b="1" dirty="0">
                <a:latin typeface="Open Sans Light" pitchFamily="2" charset="0"/>
                <a:ea typeface="Open Sans Light" pitchFamily="2" charset="0"/>
                <a:cs typeface="Open Sans Light" pitchFamily="2" charset="0"/>
              </a:rPr>
              <a:t> </a:t>
            </a:r>
            <a:r>
              <a:rPr lang="en-GB" sz="3200" dirty="0">
                <a:latin typeface="Open Sans Light" pitchFamily="2" charset="0"/>
                <a:ea typeface="Open Sans Light" pitchFamily="2" charset="0"/>
                <a:cs typeface="Open Sans Light" pitchFamily="2" charset="0"/>
              </a:rPr>
              <a:t>of a procedure</a:t>
            </a:r>
          </a:p>
        </p:txBody>
      </p:sp>
      <p:sp>
        <p:nvSpPr>
          <p:cNvPr id="6" name="TextBox 5">
            <a:extLst>
              <a:ext uri="{FF2B5EF4-FFF2-40B4-BE49-F238E27FC236}">
                <a16:creationId xmlns:a16="http://schemas.microsoft.com/office/drawing/2014/main" id="{A468EEA5-2CD0-491C-B791-457902CA7AF6}"/>
              </a:ext>
            </a:extLst>
          </p:cNvPr>
          <p:cNvSpPr txBox="1"/>
          <p:nvPr/>
        </p:nvSpPr>
        <p:spPr>
          <a:xfrm>
            <a:off x="516467" y="3558717"/>
            <a:ext cx="2348720"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PROCEDURE</a:t>
            </a:r>
          </a:p>
        </p:txBody>
      </p:sp>
      <p:sp>
        <p:nvSpPr>
          <p:cNvPr id="7" name="TextBox 6">
            <a:extLst>
              <a:ext uri="{FF2B5EF4-FFF2-40B4-BE49-F238E27FC236}">
                <a16:creationId xmlns:a16="http://schemas.microsoft.com/office/drawing/2014/main" id="{0587B058-90FF-EF59-03E5-DE98B66DC317}"/>
              </a:ext>
            </a:extLst>
          </p:cNvPr>
          <p:cNvSpPr txBox="1"/>
          <p:nvPr/>
        </p:nvSpPr>
        <p:spPr>
          <a:xfrm>
            <a:off x="3781343" y="3558717"/>
            <a:ext cx="3130985"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EXAMPLE EVENT</a:t>
            </a:r>
          </a:p>
        </p:txBody>
      </p:sp>
      <p:sp>
        <p:nvSpPr>
          <p:cNvPr id="8" name="TextBox 7">
            <a:extLst>
              <a:ext uri="{FF2B5EF4-FFF2-40B4-BE49-F238E27FC236}">
                <a16:creationId xmlns:a16="http://schemas.microsoft.com/office/drawing/2014/main" id="{B60C61BC-C409-8CD1-491B-95C82171C1CC}"/>
              </a:ext>
            </a:extLst>
          </p:cNvPr>
          <p:cNvSpPr txBox="1"/>
          <p:nvPr/>
        </p:nvSpPr>
        <p:spPr>
          <a:xfrm>
            <a:off x="8377804" y="3558717"/>
            <a:ext cx="2852063"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SAMPLE SPACE</a:t>
            </a:r>
          </a:p>
        </p:txBody>
      </p:sp>
      <p:sp>
        <p:nvSpPr>
          <p:cNvPr id="9" name="TextBox 8">
            <a:extLst>
              <a:ext uri="{FF2B5EF4-FFF2-40B4-BE49-F238E27FC236}">
                <a16:creationId xmlns:a16="http://schemas.microsoft.com/office/drawing/2014/main" id="{A83A1231-BFDF-50F1-1E68-F9D7E3ED5348}"/>
              </a:ext>
            </a:extLst>
          </p:cNvPr>
          <p:cNvSpPr txBox="1"/>
          <p:nvPr/>
        </p:nvSpPr>
        <p:spPr>
          <a:xfrm>
            <a:off x="905194" y="4355228"/>
            <a:ext cx="1571264" cy="461665"/>
          </a:xfrm>
          <a:prstGeom prst="rect">
            <a:avLst/>
          </a:prstGeom>
          <a:noFill/>
        </p:spPr>
        <p:txBody>
          <a:bodyPr wrap="none" rtlCol="0">
            <a:spAutoFit/>
          </a:bodyPr>
          <a:lstStyle/>
          <a:p>
            <a:pPr algn="ctr"/>
            <a:r>
              <a:rPr lang="en-GB" sz="2400" dirty="0">
                <a:latin typeface="Open Sans" pitchFamily="2" charset="0"/>
                <a:ea typeface="Open Sans" pitchFamily="2" charset="0"/>
                <a:cs typeface="Open Sans" pitchFamily="2" charset="0"/>
              </a:rPr>
              <a:t>1 dice roll</a:t>
            </a:r>
          </a:p>
        </p:txBody>
      </p:sp>
      <p:sp>
        <p:nvSpPr>
          <p:cNvPr id="12" name="TextBox 11">
            <a:extLst>
              <a:ext uri="{FF2B5EF4-FFF2-40B4-BE49-F238E27FC236}">
                <a16:creationId xmlns:a16="http://schemas.microsoft.com/office/drawing/2014/main" id="{56ECE302-00C9-C91C-C2FA-33211F29257D}"/>
              </a:ext>
            </a:extLst>
          </p:cNvPr>
          <p:cNvSpPr txBox="1"/>
          <p:nvPr/>
        </p:nvSpPr>
        <p:spPr>
          <a:xfrm>
            <a:off x="831457" y="5375779"/>
            <a:ext cx="1718740" cy="461665"/>
          </a:xfrm>
          <a:prstGeom prst="rect">
            <a:avLst/>
          </a:prstGeom>
          <a:noFill/>
        </p:spPr>
        <p:txBody>
          <a:bodyPr wrap="none" rtlCol="0">
            <a:spAutoFit/>
          </a:bodyPr>
          <a:lstStyle/>
          <a:p>
            <a:pPr algn="ctr"/>
            <a:r>
              <a:rPr lang="en-GB" sz="2400" dirty="0">
                <a:latin typeface="Open Sans" pitchFamily="2" charset="0"/>
                <a:ea typeface="Open Sans" pitchFamily="2" charset="0"/>
                <a:cs typeface="Open Sans" pitchFamily="2" charset="0"/>
              </a:rPr>
              <a:t>2 dice rolls</a:t>
            </a:r>
          </a:p>
        </p:txBody>
      </p:sp>
      <p:sp>
        <p:nvSpPr>
          <p:cNvPr id="16" name="TextBox 15">
            <a:extLst>
              <a:ext uri="{FF2B5EF4-FFF2-40B4-BE49-F238E27FC236}">
                <a16:creationId xmlns:a16="http://schemas.microsoft.com/office/drawing/2014/main" id="{227445C2-E6C4-1675-069E-E363CED20773}"/>
              </a:ext>
            </a:extLst>
          </p:cNvPr>
          <p:cNvSpPr txBox="1"/>
          <p:nvPr/>
        </p:nvSpPr>
        <p:spPr>
          <a:xfrm>
            <a:off x="4295906" y="4202891"/>
            <a:ext cx="2101857" cy="830997"/>
          </a:xfrm>
          <a:prstGeom prst="rect">
            <a:avLst/>
          </a:prstGeom>
          <a:noFill/>
        </p:spPr>
        <p:txBody>
          <a:bodyPr wrap="none" rtlCol="0">
            <a:spAutoFit/>
          </a:bodyPr>
          <a:lstStyle/>
          <a:p>
            <a:pPr algn="ctr"/>
            <a:r>
              <a:rPr lang="en-GB" sz="2400" dirty="0">
                <a:solidFill>
                  <a:schemeClr val="accent3">
                    <a:lumMod val="60000"/>
                    <a:lumOff val="40000"/>
                  </a:schemeClr>
                </a:solidFill>
                <a:latin typeface="Open Sans" pitchFamily="2" charset="0"/>
                <a:ea typeface="Open Sans" pitchFamily="2" charset="0"/>
                <a:cs typeface="Open Sans" pitchFamily="2" charset="0"/>
              </a:rPr>
              <a:t>even number</a:t>
            </a:r>
          </a:p>
          <a:p>
            <a:pPr algn="ctr"/>
            <a:r>
              <a:rPr lang="en-GB" sz="2400" dirty="0">
                <a:latin typeface="Open Sans" pitchFamily="2" charset="0"/>
                <a:ea typeface="Open Sans" pitchFamily="2" charset="0"/>
                <a:cs typeface="Open Sans" pitchFamily="2" charset="0"/>
              </a:rPr>
              <a:t>(</a:t>
            </a:r>
            <a:r>
              <a:rPr lang="en-GB" sz="2400" dirty="0">
                <a:solidFill>
                  <a:schemeClr val="accent6">
                    <a:lumMod val="60000"/>
                    <a:lumOff val="40000"/>
                  </a:schemeClr>
                </a:solidFill>
                <a:latin typeface="Open Sans" pitchFamily="2" charset="0"/>
                <a:ea typeface="Open Sans" pitchFamily="2" charset="0"/>
                <a:cs typeface="Open Sans" pitchFamily="2" charset="0"/>
              </a:rPr>
              <a:t>2</a:t>
            </a:r>
            <a:r>
              <a:rPr lang="en-GB" sz="2400" dirty="0">
                <a:latin typeface="Open Sans" pitchFamily="2" charset="0"/>
                <a:ea typeface="Open Sans" pitchFamily="2" charset="0"/>
                <a:cs typeface="Open Sans" pitchFamily="2" charset="0"/>
              </a:rPr>
              <a:t>, </a:t>
            </a:r>
            <a:r>
              <a:rPr lang="en-GB" sz="2400" dirty="0">
                <a:solidFill>
                  <a:schemeClr val="accent6">
                    <a:lumMod val="60000"/>
                    <a:lumOff val="40000"/>
                  </a:schemeClr>
                </a:solidFill>
                <a:latin typeface="Open Sans" pitchFamily="2" charset="0"/>
                <a:ea typeface="Open Sans" pitchFamily="2" charset="0"/>
                <a:cs typeface="Open Sans" pitchFamily="2" charset="0"/>
              </a:rPr>
              <a:t>4</a:t>
            </a:r>
            <a:r>
              <a:rPr lang="en-GB" sz="2400" dirty="0">
                <a:latin typeface="Open Sans" pitchFamily="2" charset="0"/>
                <a:ea typeface="Open Sans" pitchFamily="2" charset="0"/>
                <a:cs typeface="Open Sans" pitchFamily="2" charset="0"/>
              </a:rPr>
              <a:t>, </a:t>
            </a:r>
            <a:r>
              <a:rPr lang="en-GB" sz="2400" dirty="0">
                <a:solidFill>
                  <a:schemeClr val="accent6">
                    <a:lumMod val="60000"/>
                    <a:lumOff val="40000"/>
                  </a:schemeClr>
                </a:solidFill>
                <a:latin typeface="Open Sans" pitchFamily="2" charset="0"/>
                <a:ea typeface="Open Sans" pitchFamily="2" charset="0"/>
                <a:cs typeface="Open Sans" pitchFamily="2" charset="0"/>
              </a:rPr>
              <a:t>6</a:t>
            </a:r>
            <a:r>
              <a:rPr lang="en-GB" sz="2400" dirty="0">
                <a:latin typeface="Open Sans" pitchFamily="2" charset="0"/>
                <a:ea typeface="Open Sans" pitchFamily="2" charset="0"/>
                <a:cs typeface="Open Sans" pitchFamily="2" charset="0"/>
              </a:rPr>
              <a:t>)</a:t>
            </a:r>
          </a:p>
        </p:txBody>
      </p:sp>
      <p:sp>
        <p:nvSpPr>
          <p:cNvPr id="17" name="TextBox 16">
            <a:extLst>
              <a:ext uri="{FF2B5EF4-FFF2-40B4-BE49-F238E27FC236}">
                <a16:creationId xmlns:a16="http://schemas.microsoft.com/office/drawing/2014/main" id="{4F2E6544-EAEE-F92F-C970-420B276D6D08}"/>
              </a:ext>
            </a:extLst>
          </p:cNvPr>
          <p:cNvSpPr txBox="1"/>
          <p:nvPr/>
        </p:nvSpPr>
        <p:spPr>
          <a:xfrm>
            <a:off x="3483185" y="5191112"/>
            <a:ext cx="3727303" cy="830997"/>
          </a:xfrm>
          <a:prstGeom prst="rect">
            <a:avLst/>
          </a:prstGeom>
          <a:noFill/>
        </p:spPr>
        <p:txBody>
          <a:bodyPr wrap="none" rtlCol="0">
            <a:spAutoFit/>
          </a:bodyPr>
          <a:lstStyle/>
          <a:p>
            <a:pPr algn="ctr"/>
            <a:r>
              <a:rPr lang="en-GB" sz="2400" dirty="0">
                <a:solidFill>
                  <a:schemeClr val="accent3">
                    <a:lumMod val="60000"/>
                    <a:lumOff val="40000"/>
                  </a:schemeClr>
                </a:solidFill>
                <a:latin typeface="Open Sans" pitchFamily="2" charset="0"/>
                <a:ea typeface="Open Sans" pitchFamily="2" charset="0"/>
                <a:cs typeface="Open Sans" pitchFamily="2" charset="0"/>
              </a:rPr>
              <a:t>two of the same number</a:t>
            </a:r>
          </a:p>
          <a:p>
            <a:pPr algn="ctr"/>
            <a:r>
              <a:rPr lang="en-GB" sz="2400" dirty="0">
                <a:latin typeface="Open Sans" pitchFamily="2" charset="0"/>
                <a:ea typeface="Open Sans" pitchFamily="2" charset="0"/>
                <a:cs typeface="Open Sans" pitchFamily="2" charset="0"/>
              </a:rPr>
              <a:t>(</a:t>
            </a:r>
            <a:r>
              <a:rPr lang="en-GB" sz="2400" dirty="0">
                <a:solidFill>
                  <a:schemeClr val="accent6">
                    <a:lumMod val="60000"/>
                    <a:lumOff val="40000"/>
                  </a:schemeClr>
                </a:solidFill>
                <a:latin typeface="Open Sans" pitchFamily="2" charset="0"/>
                <a:ea typeface="Open Sans" pitchFamily="2" charset="0"/>
                <a:cs typeface="Open Sans" pitchFamily="2" charset="0"/>
              </a:rPr>
              <a:t>11,22,33,44,55,66</a:t>
            </a:r>
            <a:r>
              <a:rPr lang="en-GB" sz="2400" dirty="0">
                <a:latin typeface="Open Sans" pitchFamily="2" charset="0"/>
                <a:ea typeface="Open Sans" pitchFamily="2" charset="0"/>
                <a:cs typeface="Open Sans" pitchFamily="2" charset="0"/>
              </a:rPr>
              <a:t>)</a:t>
            </a:r>
          </a:p>
        </p:txBody>
      </p:sp>
      <p:sp>
        <p:nvSpPr>
          <p:cNvPr id="19" name="TextBox 18">
            <a:extLst>
              <a:ext uri="{FF2B5EF4-FFF2-40B4-BE49-F238E27FC236}">
                <a16:creationId xmlns:a16="http://schemas.microsoft.com/office/drawing/2014/main" id="{CEA2F93E-BFF1-3761-972E-F3C0422450B7}"/>
              </a:ext>
            </a:extLst>
          </p:cNvPr>
          <p:cNvSpPr txBox="1"/>
          <p:nvPr/>
        </p:nvSpPr>
        <p:spPr>
          <a:xfrm>
            <a:off x="8666344" y="4298932"/>
            <a:ext cx="2274982"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{1, 2, 3, 4, 5, 6}</a:t>
            </a:r>
          </a:p>
        </p:txBody>
      </p:sp>
      <p:sp>
        <p:nvSpPr>
          <p:cNvPr id="20" name="TextBox 19">
            <a:extLst>
              <a:ext uri="{FF2B5EF4-FFF2-40B4-BE49-F238E27FC236}">
                <a16:creationId xmlns:a16="http://schemas.microsoft.com/office/drawing/2014/main" id="{5F320A09-4CCD-AC57-9A2E-CC76EDC1B028}"/>
              </a:ext>
            </a:extLst>
          </p:cNvPr>
          <p:cNvSpPr txBox="1"/>
          <p:nvPr/>
        </p:nvSpPr>
        <p:spPr>
          <a:xfrm>
            <a:off x="8150652" y="5191114"/>
            <a:ext cx="3378200" cy="830997"/>
          </a:xfrm>
          <a:prstGeom prst="rect">
            <a:avLst/>
          </a:prstGeom>
          <a:noFill/>
        </p:spPr>
        <p:txBody>
          <a:bodyPr wrap="square" rtlCol="0">
            <a:spAutoFit/>
          </a:bodyPr>
          <a:lstStyle/>
          <a:p>
            <a:pPr algn="ctr"/>
            <a:r>
              <a:rPr lang="en-GB" sz="2400" dirty="0">
                <a:latin typeface="Open Sans" pitchFamily="2" charset="0"/>
                <a:ea typeface="Open Sans" pitchFamily="2" charset="0"/>
                <a:cs typeface="Open Sans" pitchFamily="2" charset="0"/>
              </a:rPr>
              <a:t>{11,12,13,14,15,16,21,…26,31,…36,…66}</a:t>
            </a:r>
          </a:p>
        </p:txBody>
      </p:sp>
      <p:cxnSp>
        <p:nvCxnSpPr>
          <p:cNvPr id="22" name="Straight Connector 21">
            <a:extLst>
              <a:ext uri="{FF2B5EF4-FFF2-40B4-BE49-F238E27FC236}">
                <a16:creationId xmlns:a16="http://schemas.microsoft.com/office/drawing/2014/main" id="{728D3035-9E2C-C682-57EB-5F09DB9EBCD7}"/>
              </a:ext>
            </a:extLst>
          </p:cNvPr>
          <p:cNvCxnSpPr/>
          <p:nvPr/>
        </p:nvCxnSpPr>
        <p:spPr>
          <a:xfrm>
            <a:off x="338667" y="4081937"/>
            <a:ext cx="111901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2ABF220-C62D-74B7-9A68-CD94EE2A66FD}"/>
              </a:ext>
            </a:extLst>
          </p:cNvPr>
          <p:cNvCxnSpPr/>
          <p:nvPr/>
        </p:nvCxnSpPr>
        <p:spPr>
          <a:xfrm>
            <a:off x="3234267" y="3558717"/>
            <a:ext cx="0" cy="2901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0130BD-55C8-707C-4D18-61A0EF915341}"/>
              </a:ext>
            </a:extLst>
          </p:cNvPr>
          <p:cNvCxnSpPr/>
          <p:nvPr/>
        </p:nvCxnSpPr>
        <p:spPr>
          <a:xfrm>
            <a:off x="7628467" y="3558717"/>
            <a:ext cx="0" cy="2901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62F800-96FA-3EAF-1C72-7785E2FCE12A}"/>
              </a:ext>
            </a:extLst>
          </p:cNvPr>
          <p:cNvCxnSpPr>
            <a:cxnSpLocks/>
          </p:cNvCxnSpPr>
          <p:nvPr/>
        </p:nvCxnSpPr>
        <p:spPr>
          <a:xfrm flipV="1">
            <a:off x="338667" y="5033888"/>
            <a:ext cx="11190185" cy="32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46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E0F3B411-1C6F-AD23-D086-6B71049CA346}"/>
              </a:ext>
            </a:extLst>
          </p:cNvPr>
          <p:cNvSpPr/>
          <p:nvPr/>
        </p:nvSpPr>
        <p:spPr>
          <a:xfrm>
            <a:off x="387832" y="1219200"/>
            <a:ext cx="11521440" cy="3881534"/>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5</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BASIC NOTATION</a:t>
            </a:r>
          </a:p>
        </p:txBody>
      </p:sp>
      <p:sp>
        <p:nvSpPr>
          <p:cNvPr id="7" name="TextBox 6">
            <a:extLst>
              <a:ext uri="{FF2B5EF4-FFF2-40B4-BE49-F238E27FC236}">
                <a16:creationId xmlns:a16="http://schemas.microsoft.com/office/drawing/2014/main" id="{6A6BF706-7EF7-3232-A0A4-6B4BBD8F2B53}"/>
              </a:ext>
            </a:extLst>
          </p:cNvPr>
          <p:cNvSpPr txBox="1"/>
          <p:nvPr/>
        </p:nvSpPr>
        <p:spPr>
          <a:xfrm>
            <a:off x="719667" y="1118928"/>
            <a:ext cx="10955866" cy="3901453"/>
          </a:xfrm>
          <a:prstGeom prst="rect">
            <a:avLst/>
          </a:prstGeom>
          <a:noFill/>
        </p:spPr>
        <p:txBody>
          <a:bodyPr wrap="square">
            <a:spAutoFit/>
          </a:bodyPr>
          <a:lstStyle/>
          <a:p>
            <a:pPr>
              <a:lnSpc>
                <a:spcPct val="150000"/>
              </a:lnSpc>
            </a:pPr>
            <a:r>
              <a:rPr lang="en-GB" sz="2800" b="1" dirty="0">
                <a:latin typeface="Open Sans" pitchFamily="2" charset="0"/>
                <a:ea typeface="Open Sans" pitchFamily="2" charset="0"/>
                <a:cs typeface="Open Sans" pitchFamily="2" charset="0"/>
              </a:rPr>
              <a:t>P</a:t>
            </a:r>
            <a:r>
              <a:rPr lang="en-GB" sz="2800" dirty="0">
                <a:latin typeface="Open Sans Light" pitchFamily="2" charset="0"/>
                <a:ea typeface="Open Sans Light" pitchFamily="2" charset="0"/>
                <a:cs typeface="Open Sans Light" pitchFamily="2" charset="0"/>
              </a:rPr>
              <a:t> is a probability</a:t>
            </a:r>
          </a:p>
          <a:p>
            <a:pPr>
              <a:lnSpc>
                <a:spcPct val="150000"/>
              </a:lnSpc>
            </a:pPr>
            <a:r>
              <a:rPr lang="en-GB" sz="2800" b="1" dirty="0">
                <a:latin typeface="Open Sans" pitchFamily="2" charset="0"/>
                <a:ea typeface="Open Sans" pitchFamily="2" charset="0"/>
                <a:cs typeface="Open Sans" pitchFamily="2" charset="0"/>
              </a:rPr>
              <a:t>A</a:t>
            </a:r>
            <a:r>
              <a:rPr lang="en-GB" sz="2800" dirty="0">
                <a:latin typeface="Open Sans Light" pitchFamily="2" charset="0"/>
                <a:ea typeface="Open Sans Light" pitchFamily="2" charset="0"/>
                <a:cs typeface="Open Sans Light" pitchFamily="2" charset="0"/>
              </a:rPr>
              <a:t> is an event</a:t>
            </a:r>
          </a:p>
          <a:p>
            <a:pPr>
              <a:lnSpc>
                <a:spcPct val="150000"/>
              </a:lnSpc>
            </a:pPr>
            <a:r>
              <a:rPr lang="en-GB" sz="2800" dirty="0">
                <a:latin typeface="Open Sans" pitchFamily="2" charset="0"/>
                <a:ea typeface="Open Sans" pitchFamily="2" charset="0"/>
                <a:cs typeface="Open Sans" pitchFamily="2" charset="0"/>
              </a:rPr>
              <a:t>P(A) </a:t>
            </a:r>
            <a:r>
              <a:rPr lang="en-GB" sz="2800" b="1" dirty="0">
                <a:latin typeface="Open Sans Light" pitchFamily="2" charset="0"/>
                <a:ea typeface="Open Sans Light" pitchFamily="2" charset="0"/>
                <a:cs typeface="Open Sans Light" pitchFamily="2" charset="0"/>
              </a:rPr>
              <a:t>= </a:t>
            </a:r>
            <a:r>
              <a:rPr lang="en-GB" sz="2800" dirty="0">
                <a:latin typeface="Open Sans Light" pitchFamily="2" charset="0"/>
                <a:ea typeface="Open Sans Light" pitchFamily="2" charset="0"/>
                <a:cs typeface="Open Sans Light" pitchFamily="2" charset="0"/>
              </a:rPr>
              <a:t>probability of event A occurring – a value between 0 and 1</a:t>
            </a:r>
          </a:p>
          <a:p>
            <a:pPr>
              <a:lnSpc>
                <a:spcPct val="150000"/>
              </a:lnSpc>
            </a:pPr>
            <a:r>
              <a:rPr lang="en-GB" sz="2800" dirty="0">
                <a:latin typeface="Open Sans" pitchFamily="2" charset="0"/>
                <a:ea typeface="Open Sans" pitchFamily="2" charset="0"/>
                <a:cs typeface="Open Sans" pitchFamily="2" charset="0"/>
              </a:rPr>
              <a:t>P(A) = 0 </a:t>
            </a:r>
            <a:r>
              <a:rPr lang="en-GB" sz="2800" dirty="0">
                <a:latin typeface="Open Sans Light" pitchFamily="2" charset="0"/>
                <a:ea typeface="Open Sans Light" pitchFamily="2" charset="0"/>
                <a:cs typeface="Open Sans Light" pitchFamily="2" charset="0"/>
              </a:rPr>
              <a:t>– event A will never occur</a:t>
            </a:r>
          </a:p>
          <a:p>
            <a:pPr>
              <a:lnSpc>
                <a:spcPct val="150000"/>
              </a:lnSpc>
            </a:pPr>
            <a:r>
              <a:rPr lang="en-GB" sz="2800" dirty="0">
                <a:latin typeface="Open Sans" pitchFamily="2" charset="0"/>
                <a:ea typeface="Open Sans" pitchFamily="2" charset="0"/>
                <a:cs typeface="Open Sans" pitchFamily="2" charset="0"/>
              </a:rPr>
              <a:t>P(A) = 1 </a:t>
            </a:r>
            <a:r>
              <a:rPr lang="en-GB" sz="2800" dirty="0">
                <a:latin typeface="Open Sans Light" pitchFamily="2" charset="0"/>
                <a:ea typeface="Open Sans Light" pitchFamily="2" charset="0"/>
                <a:cs typeface="Open Sans Light" pitchFamily="2" charset="0"/>
              </a:rPr>
              <a:t>– event A is certain to occur</a:t>
            </a:r>
          </a:p>
          <a:p>
            <a:pPr>
              <a:lnSpc>
                <a:spcPct val="150000"/>
              </a:lnSpc>
            </a:pPr>
            <a:r>
              <a:rPr lang="en-GB" sz="2800" dirty="0">
                <a:latin typeface="Open Sans" pitchFamily="2" charset="0"/>
                <a:ea typeface="Open Sans" pitchFamily="2" charset="0"/>
                <a:cs typeface="Open Sans" pitchFamily="2" charset="0"/>
              </a:rPr>
              <a:t>P(A) = 0.5 </a:t>
            </a:r>
            <a:r>
              <a:rPr lang="en-GB" sz="2800" dirty="0">
                <a:latin typeface="Open Sans Light" pitchFamily="2" charset="0"/>
                <a:ea typeface="Open Sans Light" pitchFamily="2" charset="0"/>
                <a:cs typeface="Open Sans Light" pitchFamily="2" charset="0"/>
              </a:rPr>
              <a:t>– 50% chance that event A will occur</a:t>
            </a:r>
          </a:p>
        </p:txBody>
      </p:sp>
      <p:pic>
        <p:nvPicPr>
          <p:cNvPr id="9" name="Picture 8" descr="A coin with a person's face&#10;&#10;Description automatically generated">
            <a:extLst>
              <a:ext uri="{FF2B5EF4-FFF2-40B4-BE49-F238E27FC236}">
                <a16:creationId xmlns:a16="http://schemas.microsoft.com/office/drawing/2014/main" id="{02AAFFEC-EEEE-32F0-81D2-5C320C4E9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62" y="5331667"/>
            <a:ext cx="1295400" cy="1295400"/>
          </a:xfrm>
          <a:prstGeom prst="rect">
            <a:avLst/>
          </a:prstGeom>
        </p:spPr>
      </p:pic>
      <p:pic>
        <p:nvPicPr>
          <p:cNvPr id="16" name="Picture 15" descr="A white dice with black dots&#10;&#10;Description automatically generated">
            <a:extLst>
              <a:ext uri="{FF2B5EF4-FFF2-40B4-BE49-F238E27FC236}">
                <a16:creationId xmlns:a16="http://schemas.microsoft.com/office/drawing/2014/main" id="{58AD7A2F-8C53-D5AD-8720-331F836127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199" y="5273564"/>
            <a:ext cx="1411606" cy="1411606"/>
          </a:xfrm>
          <a:prstGeom prst="rect">
            <a:avLst/>
          </a:prstGeom>
        </p:spPr>
      </p:pic>
      <p:sp>
        <p:nvSpPr>
          <p:cNvPr id="19" name="TextBox 18">
            <a:extLst>
              <a:ext uri="{FF2B5EF4-FFF2-40B4-BE49-F238E27FC236}">
                <a16:creationId xmlns:a16="http://schemas.microsoft.com/office/drawing/2014/main" id="{9C208038-FC93-8677-827F-4C33BBC1BDFA}"/>
              </a:ext>
            </a:extLst>
          </p:cNvPr>
          <p:cNvSpPr txBox="1"/>
          <p:nvPr/>
        </p:nvSpPr>
        <p:spPr>
          <a:xfrm>
            <a:off x="1998133" y="5712634"/>
            <a:ext cx="1550424"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P(H) = 0.5</a:t>
            </a:r>
          </a:p>
        </p:txBody>
      </p:sp>
      <p:sp>
        <p:nvSpPr>
          <p:cNvPr id="20" name="TextBox 19">
            <a:extLst>
              <a:ext uri="{FF2B5EF4-FFF2-40B4-BE49-F238E27FC236}">
                <a16:creationId xmlns:a16="http://schemas.microsoft.com/office/drawing/2014/main" id="{C915C298-DFEB-0D2F-7A3D-F786A8B6C3A8}"/>
              </a:ext>
            </a:extLst>
          </p:cNvPr>
          <p:cNvSpPr txBox="1"/>
          <p:nvPr/>
        </p:nvSpPr>
        <p:spPr>
          <a:xfrm>
            <a:off x="5198533" y="5712634"/>
            <a:ext cx="2590774"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P(six) = 0.166667</a:t>
            </a:r>
          </a:p>
        </p:txBody>
      </p:sp>
    </p:spTree>
    <p:extLst>
      <p:ext uri="{BB962C8B-B14F-4D97-AF65-F5344CB8AC3E}">
        <p14:creationId xmlns:p14="http://schemas.microsoft.com/office/powerpoint/2010/main" val="148160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2AC42724-76D8-3733-0743-BF2B301EDE0A}"/>
              </a:ext>
            </a:extLst>
          </p:cNvPr>
          <p:cNvSpPr/>
          <p:nvPr/>
        </p:nvSpPr>
        <p:spPr>
          <a:xfrm>
            <a:off x="387832" y="3250851"/>
            <a:ext cx="7325301" cy="145017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6</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FINDING A PROBABILITY</a:t>
            </a:r>
          </a:p>
        </p:txBody>
      </p:sp>
      <p:sp>
        <p:nvSpPr>
          <p:cNvPr id="3" name="TextBox 2">
            <a:extLst>
              <a:ext uri="{FF2B5EF4-FFF2-40B4-BE49-F238E27FC236}">
                <a16:creationId xmlns:a16="http://schemas.microsoft.com/office/drawing/2014/main" id="{07FB8AA9-1C96-5114-3CF9-ADCF8DB424F5}"/>
              </a:ext>
            </a:extLst>
          </p:cNvPr>
          <p:cNvSpPr txBox="1"/>
          <p:nvPr/>
        </p:nvSpPr>
        <p:spPr>
          <a:xfrm>
            <a:off x="516467" y="1430214"/>
            <a:ext cx="7390165"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RELATIVE FREQUENCY APPROXIMATION</a:t>
            </a:r>
          </a:p>
        </p:txBody>
      </p:sp>
      <p:sp>
        <p:nvSpPr>
          <p:cNvPr id="6" name="TextBox 5">
            <a:extLst>
              <a:ext uri="{FF2B5EF4-FFF2-40B4-BE49-F238E27FC236}">
                <a16:creationId xmlns:a16="http://schemas.microsoft.com/office/drawing/2014/main" id="{3A5D4D9E-D7F7-881C-3371-121F1CB3F98B}"/>
              </a:ext>
            </a:extLst>
          </p:cNvPr>
          <p:cNvSpPr txBox="1"/>
          <p:nvPr/>
        </p:nvSpPr>
        <p:spPr>
          <a:xfrm>
            <a:off x="516468" y="3254880"/>
            <a:ext cx="4237057"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CLASSICAL APPROACH</a:t>
            </a:r>
          </a:p>
        </p:txBody>
      </p:sp>
      <p:sp>
        <p:nvSpPr>
          <p:cNvPr id="8" name="TextBox 7">
            <a:extLst>
              <a:ext uri="{FF2B5EF4-FFF2-40B4-BE49-F238E27FC236}">
                <a16:creationId xmlns:a16="http://schemas.microsoft.com/office/drawing/2014/main" id="{E43110F7-710A-7FAE-29D3-13B0035DBA2F}"/>
              </a:ext>
            </a:extLst>
          </p:cNvPr>
          <p:cNvSpPr txBox="1"/>
          <p:nvPr/>
        </p:nvSpPr>
        <p:spPr>
          <a:xfrm>
            <a:off x="516468" y="5071488"/>
            <a:ext cx="4354077" cy="523220"/>
          </a:xfrm>
          <a:prstGeom prst="rect">
            <a:avLst/>
          </a:prstGeom>
          <a:noFill/>
        </p:spPr>
        <p:txBody>
          <a:bodyPr wrap="none" rtlCol="0">
            <a:spAutoFit/>
          </a:bodyPr>
          <a:lstStyle/>
          <a:p>
            <a:r>
              <a:rPr lang="en-GB" sz="2800" dirty="0">
                <a:latin typeface="Open Sans ExtraBold" pitchFamily="2" charset="0"/>
                <a:ea typeface="Open Sans ExtraBold" pitchFamily="2" charset="0"/>
                <a:cs typeface="Open Sans ExtraBold" pitchFamily="2" charset="0"/>
              </a:rPr>
              <a:t>SUBJECTIVE APPROACH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D3FDDA-04E0-4701-49D4-F2403CF5F716}"/>
                  </a:ext>
                </a:extLst>
              </p:cNvPr>
              <p:cNvSpPr txBox="1"/>
              <p:nvPr/>
            </p:nvSpPr>
            <p:spPr>
              <a:xfrm>
                <a:off x="516467" y="1953434"/>
                <a:ext cx="6723315" cy="778226"/>
              </a:xfrm>
              <a:prstGeom prst="rect">
                <a:avLst/>
              </a:prstGeom>
              <a:noFill/>
            </p:spPr>
            <p:txBody>
              <a:bodyPr wrap="none" rtlCol="0">
                <a:spAutoFit/>
              </a:bodyPr>
              <a:lstStyle/>
              <a:p>
                <a:r>
                  <a:rPr lang="en-GB" sz="2800" dirty="0">
                    <a:latin typeface="Cambria Math" panose="02040503050406030204" pitchFamily="18" charset="0"/>
                    <a:ea typeface="Cambria Math" panose="02040503050406030204" pitchFamily="18" charset="0"/>
                    <a:cs typeface="Open Sans" pitchFamily="2" charset="0"/>
                  </a:rPr>
                  <a:t>P(A) = </a:t>
                </a:r>
                <a14:m>
                  <m:oMath xmlns:m="http://schemas.openxmlformats.org/officeDocument/2006/math">
                    <m:f>
                      <m:fPr>
                        <m:ctrlPr>
                          <a:rPr lang="en-GB" sz="2800" i="1" smtClean="0">
                            <a:latin typeface="Cambria Math" panose="02040503050406030204" pitchFamily="18" charset="0"/>
                            <a:ea typeface="Open Sans" pitchFamily="2" charset="0"/>
                            <a:cs typeface="Open Sans" pitchFamily="2" charset="0"/>
                          </a:rPr>
                        </m:ctrlPr>
                      </m:fPr>
                      <m:num>
                        <m:r>
                          <m:rPr>
                            <m:sty m:val="p"/>
                          </m:rPr>
                          <a:rPr lang="en-GB" sz="2800" b="0" i="0" smtClean="0">
                            <a:latin typeface="Cambria Math" panose="02040503050406030204" pitchFamily="18" charset="0"/>
                            <a:ea typeface="Open Sans" pitchFamily="2" charset="0"/>
                            <a:cs typeface="Open Sans" pitchFamily="2" charset="0"/>
                          </a:rPr>
                          <m:t>number</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of</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times</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A</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occurred</m:t>
                        </m:r>
                      </m:num>
                      <m:den>
                        <m:r>
                          <m:rPr>
                            <m:sty m:val="p"/>
                          </m:rPr>
                          <a:rPr lang="en-GB" sz="2800" b="0" i="0" smtClean="0">
                            <a:latin typeface="Cambria Math" panose="02040503050406030204" pitchFamily="18" charset="0"/>
                            <a:ea typeface="Open Sans" pitchFamily="2" charset="0"/>
                            <a:cs typeface="Open Sans" pitchFamily="2" charset="0"/>
                          </a:rPr>
                          <m:t>number</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of</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times</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a</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procedure</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was</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repeated</m:t>
                        </m:r>
                      </m:den>
                    </m:f>
                  </m:oMath>
                </a14:m>
                <a:endParaRPr lang="en-GB" sz="2800" dirty="0">
                  <a:latin typeface="Open Sans" pitchFamily="2" charset="0"/>
                  <a:ea typeface="Open Sans" pitchFamily="2" charset="0"/>
                  <a:cs typeface="Open Sans" pitchFamily="2" charset="0"/>
                </a:endParaRPr>
              </a:p>
            </p:txBody>
          </p:sp>
        </mc:Choice>
        <mc:Fallback xmlns="">
          <p:sp>
            <p:nvSpPr>
              <p:cNvPr id="11" name="TextBox 10">
                <a:extLst>
                  <a:ext uri="{FF2B5EF4-FFF2-40B4-BE49-F238E27FC236}">
                    <a16:creationId xmlns:a16="http://schemas.microsoft.com/office/drawing/2014/main" id="{B2D3FDDA-04E0-4701-49D4-F2403CF5F716}"/>
                  </a:ext>
                </a:extLst>
              </p:cNvPr>
              <p:cNvSpPr txBox="1">
                <a:spLocks noRot="1" noChangeAspect="1" noMove="1" noResize="1" noEditPoints="1" noAdjustHandles="1" noChangeArrowheads="1" noChangeShapeType="1" noTextEdit="1"/>
              </p:cNvSpPr>
              <p:nvPr/>
            </p:nvSpPr>
            <p:spPr>
              <a:xfrm>
                <a:off x="516467" y="1953434"/>
                <a:ext cx="6723315" cy="778226"/>
              </a:xfrm>
              <a:prstGeom prst="rect">
                <a:avLst/>
              </a:prstGeom>
              <a:blipFill>
                <a:blip r:embed="rId5"/>
                <a:stretch>
                  <a:fillRect l="-1904" b="-7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8B4EE3-1F47-5950-717D-69C8A28365D8}"/>
                  </a:ext>
                </a:extLst>
              </p:cNvPr>
              <p:cNvSpPr txBox="1"/>
              <p:nvPr/>
            </p:nvSpPr>
            <p:spPr>
              <a:xfrm>
                <a:off x="516468" y="3774071"/>
                <a:ext cx="6949338" cy="778226"/>
              </a:xfrm>
              <a:prstGeom prst="rect">
                <a:avLst/>
              </a:prstGeom>
              <a:noFill/>
            </p:spPr>
            <p:txBody>
              <a:bodyPr wrap="none" rtlCol="0">
                <a:spAutoFit/>
              </a:bodyPr>
              <a:lstStyle/>
              <a:p>
                <a:r>
                  <a:rPr lang="en-GB" sz="2800" dirty="0">
                    <a:latin typeface="Cambria Math" panose="02040503050406030204" pitchFamily="18" charset="0"/>
                    <a:ea typeface="Cambria Math" panose="02040503050406030204" pitchFamily="18" charset="0"/>
                    <a:cs typeface="Open Sans" pitchFamily="2" charset="0"/>
                  </a:rPr>
                  <a:t>P(A) = </a:t>
                </a:r>
                <a14:m>
                  <m:oMath xmlns:m="http://schemas.openxmlformats.org/officeDocument/2006/math">
                    <m:f>
                      <m:fPr>
                        <m:ctrlPr>
                          <a:rPr lang="en-GB" sz="2800" i="1" smtClean="0">
                            <a:latin typeface="Cambria Math" panose="02040503050406030204" pitchFamily="18" charset="0"/>
                            <a:ea typeface="Open Sans" pitchFamily="2" charset="0"/>
                            <a:cs typeface="Open Sans" pitchFamily="2" charset="0"/>
                          </a:rPr>
                        </m:ctrlPr>
                      </m:fPr>
                      <m:num>
                        <m:r>
                          <m:rPr>
                            <m:sty m:val="p"/>
                          </m:rPr>
                          <a:rPr lang="en-GB" sz="2800" b="0" i="0" smtClean="0">
                            <a:latin typeface="Cambria Math" panose="02040503050406030204" pitchFamily="18" charset="0"/>
                            <a:ea typeface="Open Sans" pitchFamily="2" charset="0"/>
                            <a:cs typeface="Open Sans" pitchFamily="2" charset="0"/>
                          </a:rPr>
                          <m:t>number</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of</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ways</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A</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can</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occur</m:t>
                        </m:r>
                      </m:num>
                      <m:den>
                        <m:r>
                          <m:rPr>
                            <m:sty m:val="p"/>
                          </m:rPr>
                          <a:rPr lang="en-GB" sz="2800" b="0" i="0" smtClean="0">
                            <a:latin typeface="Cambria Math" panose="02040503050406030204" pitchFamily="18" charset="0"/>
                            <a:ea typeface="Open Sans" pitchFamily="2" charset="0"/>
                            <a:cs typeface="Open Sans" pitchFamily="2" charset="0"/>
                          </a:rPr>
                          <m:t>number</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of</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simple</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events</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in</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the</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sample</m:t>
                        </m:r>
                        <m:r>
                          <a:rPr lang="en-GB" sz="2800" b="0" i="0" smtClean="0">
                            <a:latin typeface="Cambria Math" panose="02040503050406030204" pitchFamily="18" charset="0"/>
                            <a:ea typeface="Open Sans" pitchFamily="2" charset="0"/>
                            <a:cs typeface="Open Sans" pitchFamily="2" charset="0"/>
                          </a:rPr>
                          <m:t> </m:t>
                        </m:r>
                        <m:r>
                          <m:rPr>
                            <m:sty m:val="p"/>
                          </m:rPr>
                          <a:rPr lang="en-GB" sz="2800" b="0" i="0" smtClean="0">
                            <a:latin typeface="Cambria Math" panose="02040503050406030204" pitchFamily="18" charset="0"/>
                            <a:ea typeface="Open Sans" pitchFamily="2" charset="0"/>
                            <a:cs typeface="Open Sans" pitchFamily="2" charset="0"/>
                          </a:rPr>
                          <m:t>space</m:t>
                        </m:r>
                      </m:den>
                    </m:f>
                  </m:oMath>
                </a14:m>
                <a:endParaRPr lang="en-GB" sz="2800" dirty="0">
                  <a:latin typeface="Open Sans" pitchFamily="2" charset="0"/>
                  <a:ea typeface="Open Sans" pitchFamily="2" charset="0"/>
                  <a:cs typeface="Open Sans" pitchFamily="2" charset="0"/>
                </a:endParaRPr>
              </a:p>
            </p:txBody>
          </p:sp>
        </mc:Choice>
        <mc:Fallback xmlns="">
          <p:sp>
            <p:nvSpPr>
              <p:cNvPr id="12" name="TextBox 11">
                <a:extLst>
                  <a:ext uri="{FF2B5EF4-FFF2-40B4-BE49-F238E27FC236}">
                    <a16:creationId xmlns:a16="http://schemas.microsoft.com/office/drawing/2014/main" id="{648B4EE3-1F47-5950-717D-69C8A28365D8}"/>
                  </a:ext>
                </a:extLst>
              </p:cNvPr>
              <p:cNvSpPr txBox="1">
                <a:spLocks noRot="1" noChangeAspect="1" noMove="1" noResize="1" noEditPoints="1" noAdjustHandles="1" noChangeArrowheads="1" noChangeShapeType="1" noTextEdit="1"/>
              </p:cNvSpPr>
              <p:nvPr/>
            </p:nvSpPr>
            <p:spPr>
              <a:xfrm>
                <a:off x="516468" y="3774071"/>
                <a:ext cx="6949338" cy="778226"/>
              </a:xfrm>
              <a:prstGeom prst="rect">
                <a:avLst/>
              </a:prstGeom>
              <a:blipFill>
                <a:blip r:embed="rId6"/>
                <a:stretch>
                  <a:fillRect l="-1842" b="-781"/>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1B3C8BF1-C252-B626-78A7-AD04993EBB51}"/>
              </a:ext>
            </a:extLst>
          </p:cNvPr>
          <p:cNvSpPr txBox="1"/>
          <p:nvPr/>
        </p:nvSpPr>
        <p:spPr>
          <a:xfrm>
            <a:off x="516467" y="5747462"/>
            <a:ext cx="10231904" cy="523220"/>
          </a:xfrm>
          <a:prstGeom prst="rect">
            <a:avLst/>
          </a:prstGeom>
          <a:noFill/>
        </p:spPr>
        <p:txBody>
          <a:bodyPr wrap="none" rtlCol="0">
            <a:spAutoFit/>
          </a:bodyPr>
          <a:lstStyle/>
          <a:p>
            <a:r>
              <a:rPr lang="en-GB" sz="2800" dirty="0">
                <a:latin typeface="Cambria Math" panose="02040503050406030204" pitchFamily="18" charset="0"/>
                <a:ea typeface="Cambria Math" panose="02040503050406030204" pitchFamily="18" charset="0"/>
                <a:cs typeface="Open Sans" pitchFamily="2" charset="0"/>
              </a:rPr>
              <a:t>P(A) = an estimation/educated guess based on the circumstances</a:t>
            </a:r>
            <a:endParaRPr lang="en-GB" sz="2800" dirty="0">
              <a:latin typeface="Open Sans" pitchFamily="2" charset="0"/>
              <a:ea typeface="Open Sans" pitchFamily="2" charset="0"/>
              <a:cs typeface="Open Sans" pitchFamily="2" charset="0"/>
            </a:endParaRPr>
          </a:p>
        </p:txBody>
      </p:sp>
      <p:pic>
        <p:nvPicPr>
          <p:cNvPr id="18" name="Picture 17" descr="A red dice with white dots&#10;&#10;Description automatically generated">
            <a:extLst>
              <a:ext uri="{FF2B5EF4-FFF2-40B4-BE49-F238E27FC236}">
                <a16:creationId xmlns:a16="http://schemas.microsoft.com/office/drawing/2014/main" id="{1ED006A6-5CB5-67DA-2A83-AE50D32D40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7660" y="3264257"/>
            <a:ext cx="1218517" cy="126203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EE3E1-1752-7801-1197-0C7B8D9CFAF1}"/>
                  </a:ext>
                </a:extLst>
              </p:cNvPr>
              <p:cNvSpPr txBox="1"/>
              <p:nvPr/>
            </p:nvSpPr>
            <p:spPr>
              <a:xfrm>
                <a:off x="8664976" y="2668970"/>
                <a:ext cx="3255443" cy="787652"/>
              </a:xfrm>
              <a:prstGeom prst="rect">
                <a:avLst/>
              </a:prstGeom>
              <a:noFill/>
            </p:spPr>
            <p:txBody>
              <a:bodyPr wrap="none" rtlCol="0">
                <a:spAutoFit/>
              </a:bodyPr>
              <a:lstStyle/>
              <a:p>
                <a:r>
                  <a:rPr lang="en-GB" sz="2800" dirty="0">
                    <a:latin typeface="Cambria Math" panose="02040503050406030204" pitchFamily="18" charset="0"/>
                    <a:ea typeface="Cambria Math" panose="02040503050406030204" pitchFamily="18" charset="0"/>
                    <a:cs typeface="Open Sans" pitchFamily="2" charset="0"/>
                  </a:rPr>
                  <a:t>P(odd) = </a:t>
                </a:r>
                <a14:m>
                  <m:oMath xmlns:m="http://schemas.openxmlformats.org/officeDocument/2006/math">
                    <m:f>
                      <m:fPr>
                        <m:ctrlPr>
                          <a:rPr lang="en-GB" sz="2800" i="1" smtClean="0">
                            <a:latin typeface="Cambria Math" panose="02040503050406030204" pitchFamily="18" charset="0"/>
                            <a:ea typeface="Open Sans" pitchFamily="2" charset="0"/>
                            <a:cs typeface="Open Sans" pitchFamily="2" charset="0"/>
                          </a:rPr>
                        </m:ctrlPr>
                      </m:fPr>
                      <m:num>
                        <m:r>
                          <a:rPr lang="en-GB" sz="2800" b="0" i="0" smtClean="0">
                            <a:latin typeface="Cambria Math" panose="02040503050406030204" pitchFamily="18" charset="0"/>
                            <a:ea typeface="Open Sans" pitchFamily="2" charset="0"/>
                            <a:cs typeface="Open Sans" pitchFamily="2" charset="0"/>
                          </a:rPr>
                          <m:t>|</m:t>
                        </m:r>
                        <m:d>
                          <m:dPr>
                            <m:begChr m:val="{"/>
                            <m:endChr m:val="}"/>
                            <m:ctrlPr>
                              <a:rPr lang="en-GB" sz="2800" b="0" i="1" smtClean="0">
                                <a:latin typeface="Cambria Math" panose="02040503050406030204" pitchFamily="18" charset="0"/>
                                <a:ea typeface="Open Sans" pitchFamily="2" charset="0"/>
                                <a:cs typeface="Open Sans" pitchFamily="2" charset="0"/>
                              </a:rPr>
                            </m:ctrlPr>
                          </m:dPr>
                          <m:e>
                            <m:r>
                              <a:rPr lang="en-GB" sz="2800" b="0" i="0" smtClean="0">
                                <a:latin typeface="Cambria Math" panose="02040503050406030204" pitchFamily="18" charset="0"/>
                                <a:ea typeface="Open Sans" pitchFamily="2" charset="0"/>
                                <a:cs typeface="Open Sans" pitchFamily="2" charset="0"/>
                              </a:rPr>
                              <m:t>1,3,5</m:t>
                            </m:r>
                          </m:e>
                        </m:d>
                        <m:r>
                          <a:rPr lang="en-GB" sz="2800" b="0" i="0" smtClean="0">
                            <a:latin typeface="Cambria Math" panose="02040503050406030204" pitchFamily="18" charset="0"/>
                            <a:ea typeface="Open Sans" pitchFamily="2" charset="0"/>
                            <a:cs typeface="Open Sans" pitchFamily="2" charset="0"/>
                          </a:rPr>
                          <m:t>|</m:t>
                        </m:r>
                      </m:num>
                      <m:den>
                        <m:r>
                          <a:rPr lang="en-GB" sz="2800" b="0" i="0" smtClean="0">
                            <a:latin typeface="Cambria Math" panose="02040503050406030204" pitchFamily="18" charset="0"/>
                            <a:ea typeface="Open Sans" pitchFamily="2" charset="0"/>
                            <a:cs typeface="Open Sans" pitchFamily="2" charset="0"/>
                          </a:rPr>
                          <m:t>|</m:t>
                        </m:r>
                        <m:d>
                          <m:dPr>
                            <m:begChr m:val="{"/>
                            <m:endChr m:val="}"/>
                            <m:ctrlPr>
                              <a:rPr lang="en-GB" sz="2800" b="0" i="1" smtClean="0">
                                <a:latin typeface="Cambria Math" panose="02040503050406030204" pitchFamily="18" charset="0"/>
                                <a:ea typeface="Open Sans" pitchFamily="2" charset="0"/>
                                <a:cs typeface="Open Sans" pitchFamily="2" charset="0"/>
                              </a:rPr>
                            </m:ctrlPr>
                          </m:dPr>
                          <m:e>
                            <m:r>
                              <a:rPr lang="en-GB" sz="2800" b="0" i="0" smtClean="0">
                                <a:latin typeface="Cambria Math" panose="02040503050406030204" pitchFamily="18" charset="0"/>
                                <a:ea typeface="Open Sans" pitchFamily="2" charset="0"/>
                                <a:cs typeface="Open Sans" pitchFamily="2" charset="0"/>
                              </a:rPr>
                              <m:t>1,2,3,4,5,6</m:t>
                            </m:r>
                          </m:e>
                        </m:d>
                        <m:r>
                          <a:rPr lang="en-GB" sz="2800" b="0" i="0" smtClean="0">
                            <a:latin typeface="Cambria Math" panose="02040503050406030204" pitchFamily="18" charset="0"/>
                            <a:ea typeface="Open Sans" pitchFamily="2" charset="0"/>
                            <a:cs typeface="Open Sans" pitchFamily="2" charset="0"/>
                          </a:rPr>
                          <m:t>|</m:t>
                        </m:r>
                      </m:den>
                    </m:f>
                  </m:oMath>
                </a14:m>
                <a:endParaRPr lang="en-GB" sz="2800" dirty="0">
                  <a:latin typeface="Open Sans" pitchFamily="2" charset="0"/>
                  <a:ea typeface="Open Sans" pitchFamily="2" charset="0"/>
                  <a:cs typeface="Open Sans" pitchFamily="2" charset="0"/>
                </a:endParaRPr>
              </a:p>
            </p:txBody>
          </p:sp>
        </mc:Choice>
        <mc:Fallback xmlns="">
          <p:sp>
            <p:nvSpPr>
              <p:cNvPr id="21" name="TextBox 20">
                <a:extLst>
                  <a:ext uri="{FF2B5EF4-FFF2-40B4-BE49-F238E27FC236}">
                    <a16:creationId xmlns:a16="http://schemas.microsoft.com/office/drawing/2014/main" id="{B3AEE3E1-1752-7801-1197-0C7B8D9CFAF1}"/>
                  </a:ext>
                </a:extLst>
              </p:cNvPr>
              <p:cNvSpPr txBox="1">
                <a:spLocks noRot="1" noChangeAspect="1" noMove="1" noResize="1" noEditPoints="1" noAdjustHandles="1" noChangeArrowheads="1" noChangeShapeType="1" noTextEdit="1"/>
              </p:cNvSpPr>
              <p:nvPr/>
            </p:nvSpPr>
            <p:spPr>
              <a:xfrm>
                <a:off x="8664976" y="2668970"/>
                <a:ext cx="3255443" cy="787652"/>
              </a:xfrm>
              <a:prstGeom prst="rect">
                <a:avLst/>
              </a:prstGeom>
              <a:blipFill>
                <a:blip r:embed="rId8"/>
                <a:stretch>
                  <a:fillRect l="-3745" b="-15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35B3CB9-4903-A07C-BA47-2C2B3EB3ABA5}"/>
                  </a:ext>
                </a:extLst>
              </p:cNvPr>
              <p:cNvSpPr txBox="1"/>
              <p:nvPr/>
            </p:nvSpPr>
            <p:spPr>
              <a:xfrm>
                <a:off x="9848861" y="3458889"/>
                <a:ext cx="1621726" cy="704295"/>
              </a:xfrm>
              <a:prstGeom prst="rect">
                <a:avLst/>
              </a:prstGeom>
              <a:noFill/>
            </p:spPr>
            <p:txBody>
              <a:bodyPr wrap="none" rtlCol="0">
                <a:spAutoFit/>
              </a:bodyPr>
              <a:lstStyle/>
              <a:p>
                <a:r>
                  <a:rPr lang="en-GB" sz="2800" dirty="0">
                    <a:latin typeface="Cambria Math" panose="02040503050406030204" pitchFamily="18" charset="0"/>
                    <a:ea typeface="Cambria Math" panose="02040503050406030204" pitchFamily="18" charset="0"/>
                    <a:cs typeface="Open Sans" pitchFamily="2" charset="0"/>
                  </a:rPr>
                  <a:t>= </a:t>
                </a:r>
                <a14:m>
                  <m:oMath xmlns:m="http://schemas.openxmlformats.org/officeDocument/2006/math">
                    <m:f>
                      <m:fPr>
                        <m:ctrlPr>
                          <a:rPr lang="en-GB" sz="2800" i="1" smtClean="0">
                            <a:latin typeface="Cambria Math" panose="02040503050406030204" pitchFamily="18" charset="0"/>
                            <a:ea typeface="Open Sans" pitchFamily="2" charset="0"/>
                            <a:cs typeface="Open Sans" pitchFamily="2" charset="0"/>
                          </a:rPr>
                        </m:ctrlPr>
                      </m:fPr>
                      <m:num>
                        <m:r>
                          <a:rPr lang="en-GB" sz="2800" b="0" i="0" smtClean="0">
                            <a:latin typeface="Cambria Math" panose="02040503050406030204" pitchFamily="18" charset="0"/>
                            <a:ea typeface="Open Sans" pitchFamily="2" charset="0"/>
                            <a:cs typeface="Open Sans" pitchFamily="2" charset="0"/>
                          </a:rPr>
                          <m:t>3</m:t>
                        </m:r>
                      </m:num>
                      <m:den>
                        <m:r>
                          <a:rPr lang="en-GB" sz="2800" b="0" i="0" smtClean="0">
                            <a:latin typeface="Cambria Math" panose="02040503050406030204" pitchFamily="18" charset="0"/>
                            <a:ea typeface="Open Sans" pitchFamily="2" charset="0"/>
                            <a:cs typeface="Open Sans" pitchFamily="2" charset="0"/>
                          </a:rPr>
                          <m:t>6</m:t>
                        </m:r>
                      </m:den>
                    </m:f>
                    <m:r>
                      <a:rPr lang="en-GB" sz="2800" b="0" i="0" smtClean="0">
                        <a:latin typeface="Cambria Math" panose="02040503050406030204" pitchFamily="18" charset="0"/>
                        <a:ea typeface="Open Sans" pitchFamily="2" charset="0"/>
                        <a:cs typeface="Open Sans" pitchFamily="2" charset="0"/>
                      </a:rPr>
                      <m:t>=0.5</m:t>
                    </m:r>
                  </m:oMath>
                </a14:m>
                <a:endParaRPr lang="en-GB" sz="2800" dirty="0">
                  <a:latin typeface="Open Sans" pitchFamily="2" charset="0"/>
                  <a:ea typeface="Open Sans" pitchFamily="2" charset="0"/>
                  <a:cs typeface="Open Sans" pitchFamily="2" charset="0"/>
                </a:endParaRPr>
              </a:p>
            </p:txBody>
          </p:sp>
        </mc:Choice>
        <mc:Fallback xmlns="">
          <p:sp>
            <p:nvSpPr>
              <p:cNvPr id="22" name="TextBox 21">
                <a:extLst>
                  <a:ext uri="{FF2B5EF4-FFF2-40B4-BE49-F238E27FC236}">
                    <a16:creationId xmlns:a16="http://schemas.microsoft.com/office/drawing/2014/main" id="{C35B3CB9-4903-A07C-BA47-2C2B3EB3ABA5}"/>
                  </a:ext>
                </a:extLst>
              </p:cNvPr>
              <p:cNvSpPr txBox="1">
                <a:spLocks noRot="1" noChangeAspect="1" noMove="1" noResize="1" noEditPoints="1" noAdjustHandles="1" noChangeArrowheads="1" noChangeShapeType="1" noTextEdit="1"/>
              </p:cNvSpPr>
              <p:nvPr/>
            </p:nvSpPr>
            <p:spPr>
              <a:xfrm>
                <a:off x="9848861" y="3458889"/>
                <a:ext cx="1621726" cy="704295"/>
              </a:xfrm>
              <a:prstGeom prst="rect">
                <a:avLst/>
              </a:prstGeom>
              <a:blipFill>
                <a:blip r:embed="rId9"/>
                <a:stretch>
                  <a:fillRect l="-7895" b="-8621"/>
                </a:stretch>
              </a:blipFill>
            </p:spPr>
            <p:txBody>
              <a:bodyPr/>
              <a:lstStyle/>
              <a:p>
                <a:r>
                  <a:rPr lang="en-GB">
                    <a:noFill/>
                  </a:rPr>
                  <a:t> </a:t>
                </a:r>
              </a:p>
            </p:txBody>
          </p:sp>
        </mc:Fallback>
      </mc:AlternateContent>
    </p:spTree>
    <p:extLst>
      <p:ext uri="{BB962C8B-B14F-4D97-AF65-F5344CB8AC3E}">
        <p14:creationId xmlns:p14="http://schemas.microsoft.com/office/powerpoint/2010/main" val="143471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C42724-76D8-3733-0743-BF2B301EDE0A}"/>
                  </a:ext>
                </a:extLst>
              </p:cNvPr>
              <p:cNvSpPr/>
              <p:nvPr/>
            </p:nvSpPr>
            <p:spPr>
              <a:xfrm>
                <a:off x="516467" y="1303517"/>
                <a:ext cx="9186333" cy="145017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r>
                  <a:rPr lang="en-GB" sz="2800" dirty="0">
                    <a:latin typeface="Open Sans Light" pitchFamily="2" charset="0"/>
                    <a:ea typeface="Open Sans Light" pitchFamily="2" charset="0"/>
                    <a:cs typeface="Open Sans Light" pitchFamily="2" charset="0"/>
                  </a:rPr>
                  <a:t>The complement of event </a:t>
                </a:r>
                <a:r>
                  <a:rPr lang="en-GB" sz="2800" dirty="0">
                    <a:latin typeface="Cambria Math" panose="02040503050406030204" pitchFamily="18" charset="0"/>
                    <a:ea typeface="Cambria Math" panose="02040503050406030204" pitchFamily="18" charset="0"/>
                    <a:cs typeface="Open Sans Light" pitchFamily="2" charset="0"/>
                  </a:rPr>
                  <a:t>A</a:t>
                </a:r>
                <a:r>
                  <a:rPr lang="en-GB" sz="2800" dirty="0">
                    <a:latin typeface="Open Sans Light" pitchFamily="2" charset="0"/>
                    <a:ea typeface="Open Sans Light" pitchFamily="2" charset="0"/>
                    <a:cs typeface="Open Sans Light" pitchFamily="2" charset="0"/>
                  </a:rPr>
                  <a:t>, denoted by </a:t>
                </a:r>
                <a14:m>
                  <m:oMath xmlns:m="http://schemas.openxmlformats.org/officeDocument/2006/math">
                    <m:acc>
                      <m:accPr>
                        <m:chr m:val="̅"/>
                        <m:ctrlPr>
                          <a:rPr lang="en-GB" sz="2800" i="1" smtClean="0">
                            <a:latin typeface="Cambria Math" panose="02040503050406030204" pitchFamily="18" charset="0"/>
                            <a:ea typeface="Open Sans Light" pitchFamily="2" charset="0"/>
                            <a:cs typeface="Open Sans Light" pitchFamily="2" charset="0"/>
                          </a:rPr>
                        </m:ctrlPr>
                      </m:accPr>
                      <m:e>
                        <m:r>
                          <m:rPr>
                            <m:sty m:val="p"/>
                          </m:rPr>
                          <a:rPr lang="en-GB" sz="2800" b="0" i="0" smtClean="0">
                            <a:latin typeface="Cambria Math" panose="02040503050406030204" pitchFamily="18" charset="0"/>
                            <a:ea typeface="Open Sans Light" pitchFamily="2" charset="0"/>
                            <a:cs typeface="Open Sans Light" pitchFamily="2" charset="0"/>
                          </a:rPr>
                          <m:t>A</m:t>
                        </m:r>
                      </m:e>
                    </m:acc>
                  </m:oMath>
                </a14:m>
                <a:r>
                  <a:rPr lang="en-GB" sz="2800" dirty="0">
                    <a:latin typeface="Open Sans Light" pitchFamily="2" charset="0"/>
                    <a:ea typeface="Open Sans Light" pitchFamily="2" charset="0"/>
                    <a:cs typeface="Open Sans Light" pitchFamily="2" charset="0"/>
                  </a:rPr>
                  <a:t>, consists of all outcomes in which event </a:t>
                </a:r>
                <a:r>
                  <a:rPr lang="en-GB" sz="2800" dirty="0">
                    <a:latin typeface="Cambria Math" panose="02040503050406030204" pitchFamily="18" charset="0"/>
                    <a:ea typeface="Cambria Math" panose="02040503050406030204" pitchFamily="18" charset="0"/>
                    <a:cs typeface="Open Sans Light" pitchFamily="2" charset="0"/>
                  </a:rPr>
                  <a:t>A</a:t>
                </a:r>
                <a:r>
                  <a:rPr lang="en-GB" sz="2800" dirty="0">
                    <a:latin typeface="Open Sans Light" pitchFamily="2" charset="0"/>
                    <a:ea typeface="Open Sans Light" pitchFamily="2" charset="0"/>
                    <a:cs typeface="Open Sans Light" pitchFamily="2" charset="0"/>
                  </a:rPr>
                  <a:t> does not occur</a:t>
                </a:r>
                <a:endParaRPr lang="en-GB" sz="2800" b="1" dirty="0">
                  <a:latin typeface="Open Sans Light" pitchFamily="2" charset="0"/>
                  <a:ea typeface="Open Sans Light" pitchFamily="2" charset="0"/>
                  <a:cs typeface="Open Sans Light" pitchFamily="2" charset="0"/>
                </a:endParaRPr>
              </a:p>
            </p:txBody>
          </p:sp>
        </mc:Choice>
        <mc:Fallback xmlns="">
          <p:sp>
            <p:nvSpPr>
              <p:cNvPr id="14" name="Rectangle 13">
                <a:extLst>
                  <a:ext uri="{FF2B5EF4-FFF2-40B4-BE49-F238E27FC236}">
                    <a16:creationId xmlns:a16="http://schemas.microsoft.com/office/drawing/2014/main" id="{2AC42724-76D8-3733-0743-BF2B301EDE0A}"/>
                  </a:ext>
                </a:extLst>
              </p:cNvPr>
              <p:cNvSpPr>
                <a:spLocks noRot="1" noChangeAspect="1" noMove="1" noResize="1" noEditPoints="1" noAdjustHandles="1" noChangeArrowheads="1" noChangeShapeType="1" noTextEdit="1"/>
              </p:cNvSpPr>
              <p:nvPr/>
            </p:nvSpPr>
            <p:spPr>
              <a:xfrm>
                <a:off x="516467" y="1303517"/>
                <a:ext cx="9186333" cy="1450172"/>
              </a:xfrm>
              <a:prstGeom prst="rect">
                <a:avLst/>
              </a:prstGeom>
              <a:blipFill>
                <a:blip r:embed="rId5"/>
                <a:stretch>
                  <a:fillRect l="-1393" r="-2190" b="-6723"/>
                </a:stretch>
              </a:blipFill>
              <a:ln>
                <a:noFill/>
              </a:ln>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7</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COMPLEMENT OF AN EVENT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8FE161-FEBE-C9C0-ED29-8AD250EC44AE}"/>
                  </a:ext>
                </a:extLst>
              </p:cNvPr>
              <p:cNvSpPr txBox="1"/>
              <p:nvPr/>
            </p:nvSpPr>
            <p:spPr>
              <a:xfrm>
                <a:off x="516467" y="2811707"/>
                <a:ext cx="4157133" cy="1307089"/>
              </a:xfrm>
              <a:prstGeom prst="rect">
                <a:avLst/>
              </a:prstGeom>
              <a:noFill/>
            </p:spPr>
            <p:txBody>
              <a:bodyPr wrap="square">
                <a:spAutoFit/>
              </a:bodyPr>
              <a:lstStyle/>
              <a:p>
                <a:pPr>
                  <a:lnSpc>
                    <a:spcPct val="150000"/>
                  </a:lnSpc>
                </a:pPr>
                <a:r>
                  <a:rPr lang="en-GB" sz="2800" dirty="0">
                    <a:latin typeface="Cambria Math" panose="02040503050406030204" pitchFamily="18" charset="0"/>
                    <a:ea typeface="Cambria Math" panose="02040503050406030204" pitchFamily="18" charset="0"/>
                    <a:cs typeface="Open Sans Light" pitchFamily="2" charset="0"/>
                  </a:rPr>
                  <a:t>P(A) + P(</a:t>
                </a:r>
                <a14:m>
                  <m:oMath xmlns:m="http://schemas.openxmlformats.org/officeDocument/2006/math">
                    <m:acc>
                      <m:accPr>
                        <m:chr m:val="̅"/>
                        <m:ctrlPr>
                          <a:rPr lang="en-GB" sz="2800" i="1" smtClean="0">
                            <a:latin typeface="Cambria Math" panose="02040503050406030204" pitchFamily="18" charset="0"/>
                            <a:ea typeface="Cambria Math" panose="02040503050406030204" pitchFamily="18" charset="0"/>
                            <a:cs typeface="Open Sans Light" pitchFamily="2" charset="0"/>
                          </a:rPr>
                        </m:ctrlPr>
                      </m:accPr>
                      <m:e>
                        <m:r>
                          <m:rPr>
                            <m:sty m:val="p"/>
                          </m:rPr>
                          <a:rPr lang="en-GB" sz="2800" b="0" i="0" smtClean="0">
                            <a:latin typeface="Cambria Math" panose="02040503050406030204" pitchFamily="18" charset="0"/>
                            <a:ea typeface="Cambria Math" panose="02040503050406030204" pitchFamily="18" charset="0"/>
                            <a:cs typeface="Open Sans Light" pitchFamily="2" charset="0"/>
                          </a:rPr>
                          <m:t>A</m:t>
                        </m:r>
                      </m:e>
                    </m:acc>
                  </m:oMath>
                </a14:m>
                <a:r>
                  <a:rPr lang="en-GB" sz="2800" dirty="0">
                    <a:latin typeface="Cambria Math" panose="02040503050406030204" pitchFamily="18" charset="0"/>
                    <a:ea typeface="Cambria Math" panose="02040503050406030204" pitchFamily="18" charset="0"/>
                  </a:rPr>
                  <a:t>) = 1</a:t>
                </a:r>
              </a:p>
              <a:p>
                <a:pPr>
                  <a:lnSpc>
                    <a:spcPct val="150000"/>
                  </a:lnSpc>
                </a:pPr>
                <a:r>
                  <a:rPr lang="en-GB" sz="2800" dirty="0">
                    <a:latin typeface="Cambria Math" panose="02040503050406030204" pitchFamily="18" charset="0"/>
                    <a:ea typeface="Cambria Math" panose="02040503050406030204" pitchFamily="18" charset="0"/>
                  </a:rPr>
                  <a:t>P(A) = 1 – P(</a:t>
                </a:r>
                <a14:m>
                  <m:oMath xmlns:m="http://schemas.openxmlformats.org/officeDocument/2006/math">
                    <m:acc>
                      <m:accPr>
                        <m:chr m:val="̅"/>
                        <m:ctrlPr>
                          <a:rPr lang="en-GB" sz="2800" i="1" smtClean="0">
                            <a:latin typeface="Cambria Math" panose="02040503050406030204" pitchFamily="18" charset="0"/>
                            <a:ea typeface="Cambria Math" panose="02040503050406030204" pitchFamily="18" charset="0"/>
                            <a:cs typeface="Open Sans Light" pitchFamily="2" charset="0"/>
                          </a:rPr>
                        </m:ctrlPr>
                      </m:accPr>
                      <m:e>
                        <m:r>
                          <m:rPr>
                            <m:sty m:val="p"/>
                          </m:rPr>
                          <a:rPr lang="en-GB" sz="2800" b="0" i="0" smtClean="0">
                            <a:latin typeface="Cambria Math" panose="02040503050406030204" pitchFamily="18" charset="0"/>
                            <a:ea typeface="Cambria Math" panose="02040503050406030204" pitchFamily="18" charset="0"/>
                            <a:cs typeface="Open Sans Light" pitchFamily="2" charset="0"/>
                          </a:rPr>
                          <m:t>A</m:t>
                        </m:r>
                      </m:e>
                    </m:acc>
                  </m:oMath>
                </a14:m>
                <a:r>
                  <a:rPr lang="en-GB" sz="2800" dirty="0">
                    <a:latin typeface="Cambria Math" panose="02040503050406030204" pitchFamily="18" charset="0"/>
                    <a:ea typeface="Cambria Math" panose="02040503050406030204" pitchFamily="18" charset="0"/>
                  </a:rPr>
                  <a:t>)</a:t>
                </a:r>
              </a:p>
            </p:txBody>
          </p:sp>
        </mc:Choice>
        <mc:Fallback xmlns="">
          <p:sp>
            <p:nvSpPr>
              <p:cNvPr id="9" name="TextBox 8">
                <a:extLst>
                  <a:ext uri="{FF2B5EF4-FFF2-40B4-BE49-F238E27FC236}">
                    <a16:creationId xmlns:a16="http://schemas.microsoft.com/office/drawing/2014/main" id="{DA8FE161-FEBE-C9C0-ED29-8AD250EC44AE}"/>
                  </a:ext>
                </a:extLst>
              </p:cNvPr>
              <p:cNvSpPr txBox="1">
                <a:spLocks noRot="1" noChangeAspect="1" noMove="1" noResize="1" noEditPoints="1" noAdjustHandles="1" noChangeArrowheads="1" noChangeShapeType="1" noTextEdit="1"/>
              </p:cNvSpPr>
              <p:nvPr/>
            </p:nvSpPr>
            <p:spPr>
              <a:xfrm>
                <a:off x="516467" y="2811707"/>
                <a:ext cx="4157133" cy="1307089"/>
              </a:xfrm>
              <a:prstGeom prst="rect">
                <a:avLst/>
              </a:prstGeom>
              <a:blipFill>
                <a:blip r:embed="rId6"/>
                <a:stretch>
                  <a:fillRect l="-3079" b="-11628"/>
                </a:stretch>
              </a:blipFill>
            </p:spPr>
            <p:txBody>
              <a:bodyPr/>
              <a:lstStyle/>
              <a:p>
                <a:r>
                  <a:rPr lang="en-GB">
                    <a:noFill/>
                  </a:rPr>
                  <a:t> </a:t>
                </a:r>
              </a:p>
            </p:txBody>
          </p:sp>
        </mc:Fallback>
      </mc:AlternateContent>
      <p:pic>
        <p:nvPicPr>
          <p:cNvPr id="15" name="Picture 14" descr="A pair of dice with black dots&#10;&#10;Description automatically generated">
            <a:extLst>
              <a:ext uri="{FF2B5EF4-FFF2-40B4-BE49-F238E27FC236}">
                <a16:creationId xmlns:a16="http://schemas.microsoft.com/office/drawing/2014/main" id="{5A4ACF55-CC72-2874-2171-45DF6301D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035" y="4368800"/>
            <a:ext cx="1909632" cy="1909632"/>
          </a:xfrm>
          <a:prstGeom prst="rect">
            <a:avLst/>
          </a:prstGeom>
        </p:spPr>
      </p:pic>
      <p:sp>
        <p:nvSpPr>
          <p:cNvPr id="16" name="TextBox 15">
            <a:extLst>
              <a:ext uri="{FF2B5EF4-FFF2-40B4-BE49-F238E27FC236}">
                <a16:creationId xmlns:a16="http://schemas.microsoft.com/office/drawing/2014/main" id="{CA0A99BD-4A71-F066-45A1-0AB68D18353B}"/>
              </a:ext>
            </a:extLst>
          </p:cNvPr>
          <p:cNvSpPr txBox="1"/>
          <p:nvPr/>
        </p:nvSpPr>
        <p:spPr>
          <a:xfrm>
            <a:off x="389466" y="5971013"/>
            <a:ext cx="3005667" cy="830997"/>
          </a:xfrm>
          <a:prstGeom prst="rect">
            <a:avLst/>
          </a:prstGeom>
          <a:noFill/>
        </p:spPr>
        <p:txBody>
          <a:bodyPr wrap="square" rtlCol="0">
            <a:spAutoFit/>
          </a:bodyPr>
          <a:lstStyle/>
          <a:p>
            <a:pPr algn="ctr"/>
            <a:r>
              <a:rPr lang="en-GB" sz="2400" dirty="0">
                <a:latin typeface="Cambria Math" panose="02040503050406030204" pitchFamily="18" charset="0"/>
                <a:ea typeface="Cambria Math" panose="02040503050406030204" pitchFamily="18" charset="0"/>
              </a:rPr>
              <a:t>A = rolling two different numbers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A33C4A-79F5-FC55-45B5-AA347DA938F5}"/>
                  </a:ext>
                </a:extLst>
              </p:cNvPr>
              <p:cNvSpPr txBox="1"/>
              <p:nvPr/>
            </p:nvSpPr>
            <p:spPr>
              <a:xfrm>
                <a:off x="3204236" y="4446559"/>
                <a:ext cx="6858000" cy="2225033"/>
              </a:xfrm>
              <a:prstGeom prst="rect">
                <a:avLst/>
              </a:prstGeom>
              <a:noFill/>
            </p:spPr>
            <p:txBody>
              <a:bodyPr wrap="square">
                <a:spAutoFit/>
              </a:bodyPr>
              <a:lstStyle/>
              <a:p>
                <a:pPr>
                  <a:lnSpc>
                    <a:spcPct val="150000"/>
                  </a:lnSpc>
                </a:pPr>
                <a14:m>
                  <m:oMath xmlns:m="http://schemas.openxmlformats.org/officeDocument/2006/math">
                    <m:acc>
                      <m:accPr>
                        <m:chr m:val="̅"/>
                        <m:ctrlPr>
                          <a:rPr lang="en-GB" sz="2800" i="1" smtClean="0">
                            <a:latin typeface="Cambria Math" panose="02040503050406030204" pitchFamily="18" charset="0"/>
                            <a:ea typeface="Cambria Math" panose="02040503050406030204" pitchFamily="18" charset="0"/>
                            <a:cs typeface="Open Sans Light" pitchFamily="2" charset="0"/>
                          </a:rPr>
                        </m:ctrlPr>
                      </m:accPr>
                      <m:e>
                        <m:r>
                          <m:rPr>
                            <m:sty m:val="p"/>
                          </m:rPr>
                          <a:rPr lang="en-GB" sz="2800" b="0" i="0" smtClean="0">
                            <a:latin typeface="Cambria Math" panose="02040503050406030204" pitchFamily="18" charset="0"/>
                            <a:ea typeface="Cambria Math" panose="02040503050406030204" pitchFamily="18" charset="0"/>
                            <a:cs typeface="Open Sans Light" pitchFamily="2" charset="0"/>
                          </a:rPr>
                          <m:t>A</m:t>
                        </m:r>
                      </m:e>
                    </m:acc>
                  </m:oMath>
                </a14:m>
                <a:r>
                  <a:rPr lang="en-GB" sz="2800" dirty="0">
                    <a:latin typeface="Cambria Math" panose="02040503050406030204" pitchFamily="18" charset="0"/>
                    <a:ea typeface="Cambria Math" panose="02040503050406030204" pitchFamily="18" charset="0"/>
                  </a:rPr>
                  <a:t> = {11,22,33,44,55,66}</a:t>
                </a:r>
              </a:p>
              <a:p>
                <a:pPr>
                  <a:lnSpc>
                    <a:spcPct val="150000"/>
                  </a:lnSpc>
                </a:pPr>
                <a:r>
                  <a:rPr lang="en-GB" sz="2800" dirty="0">
                    <a:latin typeface="Cambria Math" panose="02040503050406030204" pitchFamily="18" charset="0"/>
                    <a:ea typeface="Cambria Math" panose="02040503050406030204" pitchFamily="18" charset="0"/>
                  </a:rPr>
                  <a:t>P(</a:t>
                </a:r>
                <a14:m>
                  <m:oMath xmlns:m="http://schemas.openxmlformats.org/officeDocument/2006/math">
                    <m:acc>
                      <m:accPr>
                        <m:chr m:val="̅"/>
                        <m:ctrlPr>
                          <a:rPr lang="en-GB" sz="2800" i="1" smtClean="0">
                            <a:latin typeface="Cambria Math" panose="02040503050406030204" pitchFamily="18" charset="0"/>
                            <a:ea typeface="Cambria Math" panose="02040503050406030204" pitchFamily="18" charset="0"/>
                            <a:cs typeface="Open Sans Light" pitchFamily="2" charset="0"/>
                          </a:rPr>
                        </m:ctrlPr>
                      </m:accPr>
                      <m:e>
                        <m:r>
                          <m:rPr>
                            <m:sty m:val="p"/>
                          </m:rPr>
                          <a:rPr lang="en-GB" sz="2800" b="0" i="0" smtClean="0">
                            <a:latin typeface="Cambria Math" panose="02040503050406030204" pitchFamily="18" charset="0"/>
                            <a:ea typeface="Cambria Math" panose="02040503050406030204" pitchFamily="18" charset="0"/>
                            <a:cs typeface="Open Sans Light" pitchFamily="2" charset="0"/>
                          </a:rPr>
                          <m:t>A</m:t>
                        </m:r>
                      </m:e>
                    </m:acc>
                  </m:oMath>
                </a14:m>
                <a:r>
                  <a:rPr lang="en-GB" sz="2800" dirty="0">
                    <a:latin typeface="Cambria Math" panose="02040503050406030204" pitchFamily="18" charset="0"/>
                    <a:ea typeface="Cambria Math" panose="02040503050406030204" pitchFamily="18" charset="0"/>
                  </a:rPr>
                  <a:t>) = </a:t>
                </a:r>
                <a14:m>
                  <m:oMath xmlns:m="http://schemas.openxmlformats.org/officeDocument/2006/math">
                    <m:f>
                      <m:fPr>
                        <m:ctrlPr>
                          <a:rPr lang="en-GB" sz="2800" i="1" smtClean="0">
                            <a:latin typeface="Cambria Math" panose="02040503050406030204" pitchFamily="18" charset="0"/>
                            <a:ea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6</m:t>
                        </m:r>
                      </m:num>
                      <m:den>
                        <m:r>
                          <a:rPr lang="en-GB" sz="2800" b="0" i="1" smtClean="0">
                            <a:latin typeface="Cambria Math" panose="02040503050406030204" pitchFamily="18" charset="0"/>
                            <a:ea typeface="Cambria Math" panose="02040503050406030204" pitchFamily="18" charset="0"/>
                          </a:rPr>
                          <m:t>36</m:t>
                        </m:r>
                      </m:den>
                    </m:f>
                  </m:oMath>
                </a14:m>
                <a:r>
                  <a:rPr lang="en-GB" sz="2800" dirty="0">
                    <a:latin typeface="Cambria Math" panose="02040503050406030204" pitchFamily="18" charset="0"/>
                    <a:ea typeface="Cambria Math" panose="02040503050406030204" pitchFamily="18" charset="0"/>
                  </a:rPr>
                  <a:t> = 0.16667</a:t>
                </a:r>
              </a:p>
              <a:p>
                <a:pPr>
                  <a:lnSpc>
                    <a:spcPct val="150000"/>
                  </a:lnSpc>
                </a:pPr>
                <a:r>
                  <a:rPr lang="en-GB" sz="2800" dirty="0">
                    <a:latin typeface="Cambria Math" panose="02040503050406030204" pitchFamily="18" charset="0"/>
                    <a:ea typeface="Cambria Math" panose="02040503050406030204" pitchFamily="18" charset="0"/>
                  </a:rPr>
                  <a:t>P(A) = 1 – P(</a:t>
                </a:r>
                <a14:m>
                  <m:oMath xmlns:m="http://schemas.openxmlformats.org/officeDocument/2006/math">
                    <m:acc>
                      <m:accPr>
                        <m:chr m:val="̅"/>
                        <m:ctrlPr>
                          <a:rPr lang="en-GB" sz="2800" i="1" smtClean="0">
                            <a:latin typeface="Cambria Math" panose="02040503050406030204" pitchFamily="18" charset="0"/>
                            <a:ea typeface="Cambria Math" panose="02040503050406030204" pitchFamily="18" charset="0"/>
                            <a:cs typeface="Open Sans Light" pitchFamily="2" charset="0"/>
                          </a:rPr>
                        </m:ctrlPr>
                      </m:accPr>
                      <m:e>
                        <m:r>
                          <m:rPr>
                            <m:sty m:val="p"/>
                          </m:rPr>
                          <a:rPr lang="en-GB" sz="2800" b="0" i="0" smtClean="0">
                            <a:latin typeface="Cambria Math" panose="02040503050406030204" pitchFamily="18" charset="0"/>
                            <a:ea typeface="Cambria Math" panose="02040503050406030204" pitchFamily="18" charset="0"/>
                            <a:cs typeface="Open Sans Light" pitchFamily="2" charset="0"/>
                          </a:rPr>
                          <m:t>A</m:t>
                        </m:r>
                      </m:e>
                    </m:acc>
                  </m:oMath>
                </a14:m>
                <a:r>
                  <a:rPr lang="en-GB" sz="2800" dirty="0">
                    <a:latin typeface="Cambria Math" panose="02040503050406030204" pitchFamily="18" charset="0"/>
                    <a:ea typeface="Cambria Math" panose="02040503050406030204" pitchFamily="18" charset="0"/>
                  </a:rPr>
                  <a:t>) = 1 – 0.16667 = 0.83333</a:t>
                </a:r>
              </a:p>
            </p:txBody>
          </p:sp>
        </mc:Choice>
        <mc:Fallback xmlns="">
          <p:sp>
            <p:nvSpPr>
              <p:cNvPr id="17" name="TextBox 16">
                <a:extLst>
                  <a:ext uri="{FF2B5EF4-FFF2-40B4-BE49-F238E27FC236}">
                    <a16:creationId xmlns:a16="http://schemas.microsoft.com/office/drawing/2014/main" id="{ECA33C4A-79F5-FC55-45B5-AA347DA938F5}"/>
                  </a:ext>
                </a:extLst>
              </p:cNvPr>
              <p:cNvSpPr txBox="1">
                <a:spLocks noRot="1" noChangeAspect="1" noMove="1" noResize="1" noEditPoints="1" noAdjustHandles="1" noChangeArrowheads="1" noChangeShapeType="1" noTextEdit="1"/>
              </p:cNvSpPr>
              <p:nvPr/>
            </p:nvSpPr>
            <p:spPr>
              <a:xfrm>
                <a:off x="3204236" y="4446559"/>
                <a:ext cx="6858000" cy="2225033"/>
              </a:xfrm>
              <a:prstGeom prst="rect">
                <a:avLst/>
              </a:prstGeom>
              <a:blipFill>
                <a:blip r:embed="rId8"/>
                <a:stretch>
                  <a:fillRect l="-1867" b="-6575"/>
                </a:stretch>
              </a:blipFill>
            </p:spPr>
            <p:txBody>
              <a:bodyPr/>
              <a:lstStyle/>
              <a:p>
                <a:r>
                  <a:rPr lang="en-GB">
                    <a:noFill/>
                  </a:rPr>
                  <a:t> </a:t>
                </a:r>
              </a:p>
            </p:txBody>
          </p:sp>
        </mc:Fallback>
      </mc:AlternateContent>
    </p:spTree>
    <p:extLst>
      <p:ext uri="{BB962C8B-B14F-4D97-AF65-F5344CB8AC3E}">
        <p14:creationId xmlns:p14="http://schemas.microsoft.com/office/powerpoint/2010/main" val="423936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C42724-76D8-3733-0743-BF2B301EDE0A}"/>
                  </a:ext>
                </a:extLst>
              </p:cNvPr>
              <p:cNvSpPr/>
              <p:nvPr/>
            </p:nvSpPr>
            <p:spPr>
              <a:xfrm>
                <a:off x="93133" y="1303517"/>
                <a:ext cx="11988800" cy="145017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r>
                  <a:rPr lang="en-GB" sz="2800" b="1" dirty="0">
                    <a:latin typeface="Open Sans Light" pitchFamily="2" charset="0"/>
                    <a:ea typeface="Open Sans Light" pitchFamily="2" charset="0"/>
                    <a:cs typeface="Open Sans Light" pitchFamily="2" charset="0"/>
                  </a:rPr>
                  <a:t>Union</a:t>
                </a:r>
                <a:r>
                  <a:rPr lang="en-GB" sz="2800" dirty="0">
                    <a:latin typeface="Open Sans Light" pitchFamily="2" charset="0"/>
                    <a:ea typeface="Open Sans Light" pitchFamily="2" charset="0"/>
                    <a:cs typeface="Open Sans Light" pitchFamily="2" charset="0"/>
                  </a:rPr>
                  <a:t> of events </a:t>
                </a:r>
                <a:r>
                  <a:rPr lang="en-GB" sz="2800" dirty="0">
                    <a:latin typeface="Cambria Math" panose="02040503050406030204" pitchFamily="18" charset="0"/>
                    <a:ea typeface="Cambria Math" panose="02040503050406030204" pitchFamily="18" charset="0"/>
                    <a:cs typeface="Open Sans Light" pitchFamily="2" charset="0"/>
                  </a:rPr>
                  <a:t>A </a:t>
                </a:r>
                <a:r>
                  <a:rPr lang="en-GB" sz="2800" dirty="0">
                    <a:latin typeface="Open Sans Light" pitchFamily="2" charset="0"/>
                    <a:ea typeface="Open Sans Light" pitchFamily="2" charset="0"/>
                    <a:cs typeface="Open Sans Light" pitchFamily="2" charset="0"/>
                  </a:rPr>
                  <a:t>and</a:t>
                </a:r>
                <a:r>
                  <a:rPr lang="en-GB" sz="2800" dirty="0">
                    <a:latin typeface="Cambria Math" panose="02040503050406030204" pitchFamily="18" charset="0"/>
                    <a:ea typeface="Cambria Math" panose="02040503050406030204" pitchFamily="18" charset="0"/>
                    <a:cs typeface="Open Sans Light" pitchFamily="2" charset="0"/>
                  </a:rPr>
                  <a:t> B</a:t>
                </a:r>
                <a:r>
                  <a:rPr lang="en-GB" sz="2800" dirty="0">
                    <a:latin typeface="Open Sans Light" pitchFamily="2" charset="0"/>
                    <a:ea typeface="Open Sans Light" pitchFamily="2" charset="0"/>
                    <a:cs typeface="Open Sans Light" pitchFamily="2" charset="0"/>
                  </a:rPr>
                  <a:t>, denoted by </a:t>
                </a:r>
                <a14:m>
                  <m:oMath xmlns:m="http://schemas.openxmlformats.org/officeDocument/2006/math">
                    <m:r>
                      <m:rPr>
                        <m:sty m:val="p"/>
                      </m:rPr>
                      <a:rPr lang="en-GB" sz="2800" b="0" i="0" smtClean="0">
                        <a:latin typeface="Cambria Math" panose="02040503050406030204" pitchFamily="18" charset="0"/>
                        <a:ea typeface="Open Sans Light" pitchFamily="2" charset="0"/>
                        <a:cs typeface="Open Sans Light" pitchFamily="2" charset="0"/>
                      </a:rPr>
                      <m:t>A</m:t>
                    </m:r>
                    <m:r>
                      <a:rPr lang="en-GB" sz="2800" b="0" i="0" smtClean="0">
                        <a:latin typeface="Cambria Math" panose="02040503050406030204" pitchFamily="18" charset="0"/>
                        <a:ea typeface="Cambria Math" panose="02040503050406030204" pitchFamily="18" charset="0"/>
                        <a:cs typeface="Open Sans Light" pitchFamily="2" charset="0"/>
                      </a:rPr>
                      <m:t>∪</m:t>
                    </m:r>
                    <m:r>
                      <m:rPr>
                        <m:sty m:val="p"/>
                      </m:rPr>
                      <a:rPr lang="en-GB" sz="2800" b="0" i="0" smtClean="0">
                        <a:latin typeface="Cambria Math" panose="02040503050406030204" pitchFamily="18" charset="0"/>
                        <a:ea typeface="Open Sans Light" pitchFamily="2" charset="0"/>
                        <a:cs typeface="Open Sans Light" pitchFamily="2" charset="0"/>
                      </a:rPr>
                      <m:t>B</m:t>
                    </m:r>
                  </m:oMath>
                </a14:m>
                <a:r>
                  <a:rPr lang="en-GB" sz="2800" dirty="0">
                    <a:latin typeface="Open Sans Light" pitchFamily="2" charset="0"/>
                    <a:ea typeface="Open Sans Light" pitchFamily="2" charset="0"/>
                    <a:cs typeface="Open Sans Light" pitchFamily="2" charset="0"/>
                  </a:rPr>
                  <a:t>, consists of all outcomes in which event </a:t>
                </a:r>
                <a:r>
                  <a:rPr lang="en-GB" sz="2800" dirty="0">
                    <a:latin typeface="Cambria Math" panose="02040503050406030204" pitchFamily="18" charset="0"/>
                    <a:ea typeface="Cambria Math" panose="02040503050406030204" pitchFamily="18" charset="0"/>
                    <a:cs typeface="Open Sans Light" pitchFamily="2" charset="0"/>
                  </a:rPr>
                  <a:t>A</a:t>
                </a:r>
                <a:r>
                  <a:rPr lang="en-GB" sz="2800" dirty="0">
                    <a:latin typeface="Open Sans Light" pitchFamily="2" charset="0"/>
                    <a:ea typeface="Open Sans Light" pitchFamily="2" charset="0"/>
                    <a:cs typeface="Open Sans Light" pitchFamily="2" charset="0"/>
                  </a:rPr>
                  <a:t> occurred or event </a:t>
                </a:r>
                <a14:m>
                  <m:oMath xmlns:m="http://schemas.openxmlformats.org/officeDocument/2006/math">
                    <m:r>
                      <m:rPr>
                        <m:sty m:val="p"/>
                      </m:rPr>
                      <a:rPr lang="en-GB" sz="2800">
                        <a:latin typeface="Cambria Math" panose="02040503050406030204" pitchFamily="18" charset="0"/>
                        <a:ea typeface="Open Sans Light" pitchFamily="2" charset="0"/>
                        <a:cs typeface="Open Sans Light" pitchFamily="2" charset="0"/>
                      </a:rPr>
                      <m:t>B</m:t>
                    </m:r>
                    <m:r>
                      <a:rPr lang="en-GB" sz="2800" i="1">
                        <a:latin typeface="Cambria Math" panose="02040503050406030204" pitchFamily="18" charset="0"/>
                        <a:ea typeface="Open Sans Light" pitchFamily="2" charset="0"/>
                        <a:cs typeface="Open Sans Light" pitchFamily="2" charset="0"/>
                      </a:rPr>
                      <m:t> </m:t>
                    </m:r>
                  </m:oMath>
                </a14:m>
                <a:r>
                  <a:rPr lang="en-GB" sz="2800" dirty="0">
                    <a:latin typeface="Open Sans Light" pitchFamily="2" charset="0"/>
                    <a:ea typeface="Open Sans Light" pitchFamily="2" charset="0"/>
                    <a:cs typeface="Open Sans Light" pitchFamily="2" charset="0"/>
                  </a:rPr>
                  <a:t>occurred (or both occurred)</a:t>
                </a:r>
                <a:endParaRPr lang="en-GB" sz="2800" b="1" dirty="0">
                  <a:latin typeface="Open Sans Light" pitchFamily="2" charset="0"/>
                  <a:ea typeface="Open Sans Light" pitchFamily="2" charset="0"/>
                  <a:cs typeface="Open Sans Light" pitchFamily="2" charset="0"/>
                </a:endParaRPr>
              </a:p>
            </p:txBody>
          </p:sp>
        </mc:Choice>
        <mc:Fallback xmlns="">
          <p:sp>
            <p:nvSpPr>
              <p:cNvPr id="14" name="Rectangle 13">
                <a:extLst>
                  <a:ext uri="{FF2B5EF4-FFF2-40B4-BE49-F238E27FC236}">
                    <a16:creationId xmlns:a16="http://schemas.microsoft.com/office/drawing/2014/main" id="{2AC42724-76D8-3733-0743-BF2B301EDE0A}"/>
                  </a:ext>
                </a:extLst>
              </p:cNvPr>
              <p:cNvSpPr>
                <a:spLocks noRot="1" noChangeAspect="1" noMove="1" noResize="1" noEditPoints="1" noAdjustHandles="1" noChangeArrowheads="1" noChangeShapeType="1" noTextEdit="1"/>
              </p:cNvSpPr>
              <p:nvPr/>
            </p:nvSpPr>
            <p:spPr>
              <a:xfrm>
                <a:off x="93133" y="1303517"/>
                <a:ext cx="11988800" cy="1450172"/>
              </a:xfrm>
              <a:prstGeom prst="rect">
                <a:avLst/>
              </a:prstGeom>
              <a:blipFill>
                <a:blip r:embed="rId5"/>
                <a:stretch>
                  <a:fillRect l="-1017" b="-6723"/>
                </a:stretch>
              </a:blipFill>
              <a:ln>
                <a:noFill/>
              </a:ln>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8</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UNION OF EVENTS</a:t>
            </a:r>
          </a:p>
        </p:txBody>
      </p:sp>
      <p:pic>
        <p:nvPicPr>
          <p:cNvPr id="6" name="Picture 5" descr="A pair of dice with black dots&#10;&#10;Description automatically generated">
            <a:extLst>
              <a:ext uri="{FF2B5EF4-FFF2-40B4-BE49-F238E27FC236}">
                <a16:creationId xmlns:a16="http://schemas.microsoft.com/office/drawing/2014/main" id="{059102D0-6F8C-F863-31DA-704C73AE21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01" y="3149496"/>
            <a:ext cx="1909632" cy="1909632"/>
          </a:xfrm>
          <a:prstGeom prst="rect">
            <a:avLst/>
          </a:prstGeom>
        </p:spPr>
      </p:pic>
      <p:sp>
        <p:nvSpPr>
          <p:cNvPr id="7" name="TextBox 6">
            <a:extLst>
              <a:ext uri="{FF2B5EF4-FFF2-40B4-BE49-F238E27FC236}">
                <a16:creationId xmlns:a16="http://schemas.microsoft.com/office/drawing/2014/main" id="{B5F28327-AF44-A59E-4ED5-2DD2A9E541E3}"/>
              </a:ext>
            </a:extLst>
          </p:cNvPr>
          <p:cNvSpPr txBox="1"/>
          <p:nvPr/>
        </p:nvSpPr>
        <p:spPr>
          <a:xfrm>
            <a:off x="2919697" y="3429000"/>
            <a:ext cx="7903126"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A</a:t>
            </a:r>
            <a:r>
              <a:rPr lang="en-GB" sz="2400" dirty="0">
                <a:latin typeface="Open Sans" pitchFamily="2" charset="0"/>
                <a:ea typeface="Open Sans" pitchFamily="2" charset="0"/>
                <a:cs typeface="Open Sans" pitchFamily="2" charset="0"/>
              </a:rPr>
              <a:t> = rolling the same number twice {11,22,33,44,55,66}</a:t>
            </a:r>
          </a:p>
        </p:txBody>
      </p:sp>
      <p:sp>
        <p:nvSpPr>
          <p:cNvPr id="8" name="TextBox 7">
            <a:extLst>
              <a:ext uri="{FF2B5EF4-FFF2-40B4-BE49-F238E27FC236}">
                <a16:creationId xmlns:a16="http://schemas.microsoft.com/office/drawing/2014/main" id="{376DDCCB-DFAA-9972-C0DD-C903489DB746}"/>
              </a:ext>
            </a:extLst>
          </p:cNvPr>
          <p:cNvSpPr txBox="1"/>
          <p:nvPr/>
        </p:nvSpPr>
        <p:spPr>
          <a:xfrm>
            <a:off x="2919697" y="4028061"/>
            <a:ext cx="9147056"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B</a:t>
            </a:r>
            <a:r>
              <a:rPr lang="en-GB" sz="2400" dirty="0">
                <a:latin typeface="Open Sans" pitchFamily="2" charset="0"/>
                <a:ea typeface="Open Sans" pitchFamily="2" charset="0"/>
                <a:cs typeface="Open Sans" pitchFamily="2" charset="0"/>
              </a:rPr>
              <a:t> = rolling at least a single 1 {11,12,13,14,15,16,21,31,41,51,61}</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078CEA2-DA9F-387B-236A-5AFAEBE6C518}"/>
                  </a:ext>
                </a:extLst>
              </p:cNvPr>
              <p:cNvSpPr txBox="1"/>
              <p:nvPr/>
            </p:nvSpPr>
            <p:spPr>
              <a:xfrm>
                <a:off x="1809019" y="4745621"/>
                <a:ext cx="8952766" cy="461665"/>
              </a:xfrm>
              <a:prstGeom prst="rect">
                <a:avLst/>
              </a:prstGeom>
              <a:noFill/>
            </p:spPr>
            <p:txBody>
              <a:bodyPr wrap="square">
                <a:spAutoFit/>
              </a:bodyPr>
              <a:lstStyle/>
              <a:p>
                <a14:m>
                  <m:oMath xmlns:m="http://schemas.openxmlformats.org/officeDocument/2006/math">
                    <m:r>
                      <m:rPr>
                        <m:sty m:val="p"/>
                      </m:rPr>
                      <a:rPr lang="en-GB" sz="2400" b="0" i="0" smtClean="0">
                        <a:latin typeface="Cambria Math" panose="02040503050406030204" pitchFamily="18" charset="0"/>
                        <a:ea typeface="Open Sans Light" pitchFamily="2" charset="0"/>
                        <a:cs typeface="Open Sans Light" pitchFamily="2" charset="0"/>
                      </a:rPr>
                      <m:t>A</m:t>
                    </m:r>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Open Sans Light" pitchFamily="2" charset="0"/>
                        <a:cs typeface="Open Sans Light" pitchFamily="2" charset="0"/>
                      </a:rPr>
                      <m:t>B</m:t>
                    </m:r>
                  </m:oMath>
                </a14:m>
                <a:r>
                  <a:rPr lang="en-GB" sz="2400" dirty="0"/>
                  <a:t>= </a:t>
                </a:r>
                <a:r>
                  <a:rPr lang="en-GB" sz="2400" dirty="0">
                    <a:latin typeface="Open Sans" pitchFamily="2" charset="0"/>
                    <a:ea typeface="Open Sans" pitchFamily="2" charset="0"/>
                    <a:cs typeface="Open Sans" pitchFamily="2" charset="0"/>
                  </a:rPr>
                  <a:t>{11,12,13,14,15,16,21,22,31,33,41,44,51,55,61,66}</a:t>
                </a:r>
                <a:endParaRPr lang="en-GB" sz="2400" dirty="0"/>
              </a:p>
            </p:txBody>
          </p:sp>
        </mc:Choice>
        <mc:Fallback xmlns="">
          <p:sp>
            <p:nvSpPr>
              <p:cNvPr id="11" name="TextBox 10">
                <a:extLst>
                  <a:ext uri="{FF2B5EF4-FFF2-40B4-BE49-F238E27FC236}">
                    <a16:creationId xmlns:a16="http://schemas.microsoft.com/office/drawing/2014/main" id="{7078CEA2-DA9F-387B-236A-5AFAEBE6C518}"/>
                  </a:ext>
                </a:extLst>
              </p:cNvPr>
              <p:cNvSpPr txBox="1">
                <a:spLocks noRot="1" noChangeAspect="1" noMove="1" noResize="1" noEditPoints="1" noAdjustHandles="1" noChangeArrowheads="1" noChangeShapeType="1" noTextEdit="1"/>
              </p:cNvSpPr>
              <p:nvPr/>
            </p:nvSpPr>
            <p:spPr>
              <a:xfrm>
                <a:off x="1809019" y="4745621"/>
                <a:ext cx="8952766" cy="461665"/>
              </a:xfrm>
              <a:prstGeom prst="rect">
                <a:avLst/>
              </a:prstGeom>
              <a:blipFill>
                <a:blip r:embed="rId7"/>
                <a:stretch>
                  <a:fillRect l="-204" t="-10526" b="-28947"/>
                </a:stretch>
              </a:blipFill>
            </p:spPr>
            <p:txBody>
              <a:bodyPr/>
              <a:lstStyle/>
              <a:p>
                <a:r>
                  <a:rPr lang="en-GB">
                    <a:noFill/>
                  </a:rPr>
                  <a:t> </a:t>
                </a:r>
              </a:p>
            </p:txBody>
          </p:sp>
        </mc:Fallback>
      </mc:AlternateContent>
    </p:spTree>
    <p:extLst>
      <p:ext uri="{BB962C8B-B14F-4D97-AF65-F5344CB8AC3E}">
        <p14:creationId xmlns:p14="http://schemas.microsoft.com/office/powerpoint/2010/main" val="275437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9</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INTERSECTION OF EVENTS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7A953BA-EE8A-BBBA-DAA0-C29C24253CC1}"/>
                  </a:ext>
                </a:extLst>
              </p:cNvPr>
              <p:cNvSpPr/>
              <p:nvPr/>
            </p:nvSpPr>
            <p:spPr>
              <a:xfrm>
                <a:off x="101600" y="1331096"/>
                <a:ext cx="11988800" cy="145017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r>
                  <a:rPr lang="en-GB" sz="2800" b="1" dirty="0">
                    <a:latin typeface="Open Sans Light" pitchFamily="2" charset="0"/>
                    <a:ea typeface="Open Sans Light" pitchFamily="2" charset="0"/>
                    <a:cs typeface="Open Sans Light" pitchFamily="2" charset="0"/>
                  </a:rPr>
                  <a:t>Intersection</a:t>
                </a:r>
                <a:r>
                  <a:rPr lang="en-GB" sz="2800" dirty="0">
                    <a:latin typeface="Open Sans Light" pitchFamily="2" charset="0"/>
                    <a:ea typeface="Open Sans Light" pitchFamily="2" charset="0"/>
                    <a:cs typeface="Open Sans Light" pitchFamily="2" charset="0"/>
                  </a:rPr>
                  <a:t> of events </a:t>
                </a:r>
                <a:r>
                  <a:rPr lang="en-GB" sz="2800" dirty="0">
                    <a:latin typeface="Cambria Math" panose="02040503050406030204" pitchFamily="18" charset="0"/>
                    <a:ea typeface="Cambria Math" panose="02040503050406030204" pitchFamily="18" charset="0"/>
                    <a:cs typeface="Open Sans Light" pitchFamily="2" charset="0"/>
                  </a:rPr>
                  <a:t>A </a:t>
                </a:r>
                <a:r>
                  <a:rPr lang="en-GB" sz="2800" dirty="0">
                    <a:latin typeface="Open Sans Light" pitchFamily="2" charset="0"/>
                    <a:ea typeface="Open Sans Light" pitchFamily="2" charset="0"/>
                    <a:cs typeface="Open Sans Light" pitchFamily="2" charset="0"/>
                  </a:rPr>
                  <a:t>and</a:t>
                </a:r>
                <a:r>
                  <a:rPr lang="en-GB" sz="2800" dirty="0">
                    <a:latin typeface="Cambria Math" panose="02040503050406030204" pitchFamily="18" charset="0"/>
                    <a:ea typeface="Cambria Math" panose="02040503050406030204" pitchFamily="18" charset="0"/>
                    <a:cs typeface="Open Sans Light" pitchFamily="2" charset="0"/>
                  </a:rPr>
                  <a:t> B</a:t>
                </a:r>
                <a:r>
                  <a:rPr lang="en-GB" sz="2800" dirty="0">
                    <a:latin typeface="Open Sans Light" pitchFamily="2" charset="0"/>
                    <a:ea typeface="Open Sans Light" pitchFamily="2" charset="0"/>
                    <a:cs typeface="Open Sans Light" pitchFamily="2" charset="0"/>
                  </a:rPr>
                  <a:t>, denoted by </a:t>
                </a:r>
                <a14:m>
                  <m:oMath xmlns:m="http://schemas.openxmlformats.org/officeDocument/2006/math">
                    <m:r>
                      <m:rPr>
                        <m:sty m:val="p"/>
                      </m:rPr>
                      <a:rPr lang="en-GB" sz="2800" b="0" i="0" smtClean="0">
                        <a:latin typeface="Cambria Math" panose="02040503050406030204" pitchFamily="18" charset="0"/>
                        <a:ea typeface="Open Sans Light" pitchFamily="2" charset="0"/>
                        <a:cs typeface="Open Sans Light" pitchFamily="2" charset="0"/>
                      </a:rPr>
                      <m:t>A</m:t>
                    </m:r>
                    <m:r>
                      <a:rPr lang="en-GB" sz="2800">
                        <a:latin typeface="Cambria Math" panose="02040503050406030204" pitchFamily="18" charset="0"/>
                        <a:ea typeface="Cambria Math" panose="02040503050406030204" pitchFamily="18" charset="0"/>
                        <a:cs typeface="Open Sans Light" pitchFamily="2" charset="0"/>
                      </a:rPr>
                      <m:t>∩</m:t>
                    </m:r>
                    <m:r>
                      <m:rPr>
                        <m:sty m:val="p"/>
                      </m:rPr>
                      <a:rPr lang="en-GB" sz="2800" b="0" i="0" smtClean="0">
                        <a:latin typeface="Cambria Math" panose="02040503050406030204" pitchFamily="18" charset="0"/>
                        <a:ea typeface="Open Sans Light" pitchFamily="2" charset="0"/>
                        <a:cs typeface="Open Sans Light" pitchFamily="2" charset="0"/>
                      </a:rPr>
                      <m:t>B</m:t>
                    </m:r>
                  </m:oMath>
                </a14:m>
                <a:r>
                  <a:rPr lang="en-GB" sz="2800" dirty="0">
                    <a:latin typeface="Open Sans Light" pitchFamily="2" charset="0"/>
                    <a:ea typeface="Open Sans Light" pitchFamily="2" charset="0"/>
                    <a:cs typeface="Open Sans Light" pitchFamily="2" charset="0"/>
                  </a:rPr>
                  <a:t>, consists of all outcomes in which event </a:t>
                </a:r>
                <a:r>
                  <a:rPr lang="en-GB" sz="2800" dirty="0">
                    <a:latin typeface="Cambria Math" panose="02040503050406030204" pitchFamily="18" charset="0"/>
                    <a:ea typeface="Cambria Math" panose="02040503050406030204" pitchFamily="18" charset="0"/>
                    <a:cs typeface="Open Sans Light" pitchFamily="2" charset="0"/>
                  </a:rPr>
                  <a:t>A</a:t>
                </a:r>
                <a:r>
                  <a:rPr lang="en-GB" sz="2800" dirty="0">
                    <a:latin typeface="Open Sans Light" pitchFamily="2" charset="0"/>
                    <a:ea typeface="Open Sans Light" pitchFamily="2" charset="0"/>
                    <a:cs typeface="Open Sans Light" pitchFamily="2" charset="0"/>
                  </a:rPr>
                  <a:t> occurred and event </a:t>
                </a:r>
                <a14:m>
                  <m:oMath xmlns:m="http://schemas.openxmlformats.org/officeDocument/2006/math">
                    <m:r>
                      <m:rPr>
                        <m:sty m:val="p"/>
                      </m:rPr>
                      <a:rPr lang="en-GB" sz="2800">
                        <a:latin typeface="Cambria Math" panose="02040503050406030204" pitchFamily="18" charset="0"/>
                        <a:ea typeface="Open Sans Light" pitchFamily="2" charset="0"/>
                        <a:cs typeface="Open Sans Light" pitchFamily="2" charset="0"/>
                      </a:rPr>
                      <m:t>B</m:t>
                    </m:r>
                    <m:r>
                      <a:rPr lang="en-GB" sz="2800" i="1">
                        <a:latin typeface="Cambria Math" panose="02040503050406030204" pitchFamily="18" charset="0"/>
                        <a:ea typeface="Open Sans Light" pitchFamily="2" charset="0"/>
                        <a:cs typeface="Open Sans Light" pitchFamily="2" charset="0"/>
                      </a:rPr>
                      <m:t> </m:t>
                    </m:r>
                  </m:oMath>
                </a14:m>
                <a:r>
                  <a:rPr lang="en-GB" sz="2800" dirty="0">
                    <a:latin typeface="Open Sans Light" pitchFamily="2" charset="0"/>
                    <a:ea typeface="Open Sans Light" pitchFamily="2" charset="0"/>
                    <a:cs typeface="Open Sans Light" pitchFamily="2" charset="0"/>
                  </a:rPr>
                  <a:t>occurred at the same time</a:t>
                </a:r>
                <a:endParaRPr lang="en-GB" sz="2800" b="1" dirty="0">
                  <a:latin typeface="Open Sans Light" pitchFamily="2" charset="0"/>
                  <a:ea typeface="Open Sans Light" pitchFamily="2" charset="0"/>
                  <a:cs typeface="Open Sans Light" pitchFamily="2" charset="0"/>
                </a:endParaRPr>
              </a:p>
            </p:txBody>
          </p:sp>
        </mc:Choice>
        <mc:Fallback xmlns="">
          <p:sp>
            <p:nvSpPr>
              <p:cNvPr id="3" name="Rectangle 2">
                <a:extLst>
                  <a:ext uri="{FF2B5EF4-FFF2-40B4-BE49-F238E27FC236}">
                    <a16:creationId xmlns:a16="http://schemas.microsoft.com/office/drawing/2014/main" id="{C7A953BA-EE8A-BBBA-DAA0-C29C24253CC1}"/>
                  </a:ext>
                </a:extLst>
              </p:cNvPr>
              <p:cNvSpPr>
                <a:spLocks noRot="1" noChangeAspect="1" noMove="1" noResize="1" noEditPoints="1" noAdjustHandles="1" noChangeArrowheads="1" noChangeShapeType="1" noTextEdit="1"/>
              </p:cNvSpPr>
              <p:nvPr/>
            </p:nvSpPr>
            <p:spPr>
              <a:xfrm>
                <a:off x="101600" y="1331096"/>
                <a:ext cx="11988800" cy="1450172"/>
              </a:xfrm>
              <a:prstGeom prst="rect">
                <a:avLst/>
              </a:prstGeom>
              <a:blipFill>
                <a:blip r:embed="rId5"/>
                <a:stretch>
                  <a:fillRect l="-1068" r="-407" b="-7143"/>
                </a:stretch>
              </a:blipFill>
              <a:ln>
                <a:noFill/>
              </a:ln>
            </p:spPr>
            <p:txBody>
              <a:bodyPr/>
              <a:lstStyle/>
              <a:p>
                <a:r>
                  <a:rPr lang="en-GB">
                    <a:noFill/>
                  </a:rPr>
                  <a:t> </a:t>
                </a:r>
              </a:p>
            </p:txBody>
          </p:sp>
        </mc:Fallback>
      </mc:AlternateContent>
      <p:pic>
        <p:nvPicPr>
          <p:cNvPr id="6" name="Picture 5" descr="A pair of dice with black dots&#10;&#10;Description automatically generated">
            <a:extLst>
              <a:ext uri="{FF2B5EF4-FFF2-40B4-BE49-F238E27FC236}">
                <a16:creationId xmlns:a16="http://schemas.microsoft.com/office/drawing/2014/main" id="{E03A045E-CF66-B9F2-CE2E-C46C71C5D3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01" y="3149496"/>
            <a:ext cx="1909632" cy="1909632"/>
          </a:xfrm>
          <a:prstGeom prst="rect">
            <a:avLst/>
          </a:prstGeom>
        </p:spPr>
      </p:pic>
      <p:sp>
        <p:nvSpPr>
          <p:cNvPr id="7" name="TextBox 6">
            <a:extLst>
              <a:ext uri="{FF2B5EF4-FFF2-40B4-BE49-F238E27FC236}">
                <a16:creationId xmlns:a16="http://schemas.microsoft.com/office/drawing/2014/main" id="{3B3ED248-44AE-290C-2798-52476A2A93AD}"/>
              </a:ext>
            </a:extLst>
          </p:cNvPr>
          <p:cNvSpPr txBox="1"/>
          <p:nvPr/>
        </p:nvSpPr>
        <p:spPr>
          <a:xfrm>
            <a:off x="2919697" y="3429000"/>
            <a:ext cx="7903126"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A</a:t>
            </a:r>
            <a:r>
              <a:rPr lang="en-GB" sz="2400" dirty="0">
                <a:latin typeface="Open Sans" pitchFamily="2" charset="0"/>
                <a:ea typeface="Open Sans" pitchFamily="2" charset="0"/>
                <a:cs typeface="Open Sans" pitchFamily="2" charset="0"/>
              </a:rPr>
              <a:t> = rolling the same number twice {11,22,33,44,55,66}</a:t>
            </a:r>
          </a:p>
        </p:txBody>
      </p:sp>
      <p:sp>
        <p:nvSpPr>
          <p:cNvPr id="8" name="TextBox 7">
            <a:extLst>
              <a:ext uri="{FF2B5EF4-FFF2-40B4-BE49-F238E27FC236}">
                <a16:creationId xmlns:a16="http://schemas.microsoft.com/office/drawing/2014/main" id="{C8467513-CB89-A19F-D865-18053C1E248D}"/>
              </a:ext>
            </a:extLst>
          </p:cNvPr>
          <p:cNvSpPr txBox="1"/>
          <p:nvPr/>
        </p:nvSpPr>
        <p:spPr>
          <a:xfrm>
            <a:off x="2919697" y="4028061"/>
            <a:ext cx="9147056" cy="461665"/>
          </a:xfrm>
          <a:prstGeom prst="rect">
            <a:avLst/>
          </a:prstGeom>
          <a:noFill/>
        </p:spPr>
        <p:txBody>
          <a:bodyPr wrap="none" rtlCol="0">
            <a:spAutoFit/>
          </a:bodyPr>
          <a:lstStyle/>
          <a:p>
            <a:r>
              <a:rPr lang="en-GB" sz="2400" dirty="0">
                <a:latin typeface="Cambria Math" panose="02040503050406030204" pitchFamily="18" charset="0"/>
                <a:ea typeface="Cambria Math" panose="02040503050406030204" pitchFamily="18" charset="0"/>
                <a:cs typeface="Open Sans" pitchFamily="2" charset="0"/>
              </a:rPr>
              <a:t>B</a:t>
            </a:r>
            <a:r>
              <a:rPr lang="en-GB" sz="2400" dirty="0">
                <a:latin typeface="Open Sans" pitchFamily="2" charset="0"/>
                <a:ea typeface="Open Sans" pitchFamily="2" charset="0"/>
                <a:cs typeface="Open Sans" pitchFamily="2" charset="0"/>
              </a:rPr>
              <a:t> = rolling at least a single 1 {11,12,13,14,15,16,21,31,41,51,61}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2A713E-19D0-B4F6-BB6A-AF5665297BF1}"/>
                  </a:ext>
                </a:extLst>
              </p:cNvPr>
              <p:cNvSpPr txBox="1"/>
              <p:nvPr/>
            </p:nvSpPr>
            <p:spPr>
              <a:xfrm>
                <a:off x="1672169" y="4627122"/>
                <a:ext cx="8952766" cy="461665"/>
              </a:xfrm>
              <a:prstGeom prst="rect">
                <a:avLst/>
              </a:prstGeom>
              <a:noFill/>
            </p:spPr>
            <p:txBody>
              <a:bodyPr wrap="square">
                <a:spAutoFit/>
              </a:bodyPr>
              <a:lstStyle/>
              <a:p>
                <a:pPr algn="ctr"/>
                <a14:m>
                  <m:oMath xmlns:m="http://schemas.openxmlformats.org/officeDocument/2006/math">
                    <m:r>
                      <m:rPr>
                        <m:sty m:val="p"/>
                      </m:rPr>
                      <a:rPr lang="en-GB" sz="2400">
                        <a:latin typeface="Cambria Math" panose="02040503050406030204" pitchFamily="18" charset="0"/>
                        <a:ea typeface="Open Sans Light" pitchFamily="2" charset="0"/>
                        <a:cs typeface="Open Sans Light" pitchFamily="2" charset="0"/>
                      </a:rPr>
                      <m:t>A</m:t>
                    </m:r>
                    <m:r>
                      <a:rPr lang="en-GB" sz="2400">
                        <a:latin typeface="Cambria Math" panose="02040503050406030204" pitchFamily="18" charset="0"/>
                        <a:ea typeface="Cambria Math" panose="02040503050406030204" pitchFamily="18" charset="0"/>
                        <a:cs typeface="Open Sans Light" pitchFamily="2" charset="0"/>
                      </a:rPr>
                      <m:t>∩</m:t>
                    </m:r>
                    <m:r>
                      <m:rPr>
                        <m:sty m:val="p"/>
                      </m:rPr>
                      <a:rPr lang="en-GB" sz="2400">
                        <a:latin typeface="Cambria Math" panose="02040503050406030204" pitchFamily="18" charset="0"/>
                        <a:ea typeface="Open Sans Light" pitchFamily="2" charset="0"/>
                        <a:cs typeface="Open Sans Light" pitchFamily="2" charset="0"/>
                      </a:rPr>
                      <m:t>B</m:t>
                    </m:r>
                  </m:oMath>
                </a14:m>
                <a:r>
                  <a:rPr lang="en-GB" sz="2400" dirty="0"/>
                  <a:t>= </a:t>
                </a:r>
                <a:r>
                  <a:rPr lang="en-GB" sz="2400" dirty="0">
                    <a:latin typeface="Open Sans" pitchFamily="2" charset="0"/>
                    <a:ea typeface="Open Sans" pitchFamily="2" charset="0"/>
                    <a:cs typeface="Open Sans" pitchFamily="2" charset="0"/>
                  </a:rPr>
                  <a:t>{11}</a:t>
                </a:r>
                <a:endParaRPr lang="en-GB" sz="2400" dirty="0"/>
              </a:p>
            </p:txBody>
          </p:sp>
        </mc:Choice>
        <mc:Fallback xmlns="">
          <p:sp>
            <p:nvSpPr>
              <p:cNvPr id="9" name="TextBox 8">
                <a:extLst>
                  <a:ext uri="{FF2B5EF4-FFF2-40B4-BE49-F238E27FC236}">
                    <a16:creationId xmlns:a16="http://schemas.microsoft.com/office/drawing/2014/main" id="{5E2A713E-19D0-B4F6-BB6A-AF5665297BF1}"/>
                  </a:ext>
                </a:extLst>
              </p:cNvPr>
              <p:cNvSpPr txBox="1">
                <a:spLocks noRot="1" noChangeAspect="1" noMove="1" noResize="1" noEditPoints="1" noAdjustHandles="1" noChangeArrowheads="1" noChangeShapeType="1" noTextEdit="1"/>
              </p:cNvSpPr>
              <p:nvPr/>
            </p:nvSpPr>
            <p:spPr>
              <a:xfrm>
                <a:off x="1672169" y="4627122"/>
                <a:ext cx="8952766" cy="461665"/>
              </a:xfrm>
              <a:prstGeom prst="rect">
                <a:avLst/>
              </a:prstGeom>
              <a:blipFill>
                <a:blip r:embed="rId7"/>
                <a:stretch>
                  <a:fillRect t="-10526" b="-28947"/>
                </a:stretch>
              </a:blipFill>
            </p:spPr>
            <p:txBody>
              <a:bodyPr/>
              <a:lstStyle/>
              <a:p>
                <a:r>
                  <a:rPr lang="en-GB">
                    <a:noFill/>
                  </a:rPr>
                  <a:t> </a:t>
                </a:r>
              </a:p>
            </p:txBody>
          </p:sp>
        </mc:Fallback>
      </mc:AlternateContent>
    </p:spTree>
    <p:extLst>
      <p:ext uri="{BB962C8B-B14F-4D97-AF65-F5344CB8AC3E}">
        <p14:creationId xmlns:p14="http://schemas.microsoft.com/office/powerpoint/2010/main" val="2337311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{1E704D3A-4A7D-44A5-BE81-22B5AE7C2630}tf12214701_win32</Template>
  <TotalTime>19597</TotalTime>
  <Words>3343</Words>
  <Application>Microsoft Office PowerPoint</Application>
  <PresentationFormat>Widescreen</PresentationFormat>
  <Paragraphs>161</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vt:lpstr>
      <vt:lpstr>Cambria Math</vt:lpstr>
      <vt:lpstr>Goudy Old Style</vt:lpstr>
      <vt:lpstr>Lato</vt:lpstr>
      <vt:lpstr>Open Sans</vt:lpstr>
      <vt:lpstr>Open Sans ExtraBold</vt:lpstr>
      <vt:lpstr>Open Sans Light</vt:lpstr>
      <vt:lpstr>Wingdings 2</vt:lpstr>
      <vt:lpstr>SlateVTI</vt:lpstr>
      <vt:lpstr>Introduction to Probability</vt:lpstr>
      <vt:lpstr>SOME DEFINITIONS</vt:lpstr>
      <vt:lpstr>EXAMPLES</vt:lpstr>
      <vt:lpstr>EXAMPLES</vt:lpstr>
      <vt:lpstr>BASIC NOTATION</vt:lpstr>
      <vt:lpstr>FINDING A PROBABILITY</vt:lpstr>
      <vt:lpstr>COMPLEMENT OF AN EVENT</vt:lpstr>
      <vt:lpstr>UNION OF EVENTS</vt:lpstr>
      <vt:lpstr>INTERSECTION OF EVENTS</vt:lpstr>
      <vt:lpstr>THE ADDITION RULE</vt:lpstr>
      <vt:lpstr>DISJOINT EVENTS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 Rough (Staff)</dc:creator>
  <cp:lastModifiedBy>Daniel Rough (Staff)</cp:lastModifiedBy>
  <cp:revision>95</cp:revision>
  <dcterms:created xsi:type="dcterms:W3CDTF">2022-08-28T16:23:51Z</dcterms:created>
  <dcterms:modified xsi:type="dcterms:W3CDTF">2024-01-28T21:25:16Z</dcterms:modified>
</cp:coreProperties>
</file>